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customXml/itemProps1.xml" ContentType="application/vnd.openxmlformats-officedocument.customXmlProperties+xml"/>
  <Override PartName="/customXml/itemProps2.xml" ContentType="application/vnd.openxmlformats-officedocument.customXmlProperti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3"/>
  </p:sldMasterIdLst>
  <p:notesMasterIdLst>
    <p:notesMasterId r:id="rId33"/>
  </p:notesMasterIdLst>
  <p:handoutMasterIdLst>
    <p:handoutMasterId r:id="rId34"/>
  </p:handoutMasterIdLst>
  <p:sldIdLst>
    <p:sldId id="256" r:id="rId4"/>
    <p:sldId id="257" r:id="rId5"/>
    <p:sldId id="258" r:id="rId6"/>
    <p:sldId id="409" r:id="rId7"/>
    <p:sldId id="411" r:id="rId8"/>
    <p:sldId id="426" r:id="rId9"/>
    <p:sldId id="410" r:id="rId10"/>
    <p:sldId id="412" r:id="rId11"/>
    <p:sldId id="429" r:id="rId12"/>
    <p:sldId id="428" r:id="rId13"/>
    <p:sldId id="413" r:id="rId14"/>
    <p:sldId id="414" r:id="rId15"/>
    <p:sldId id="415" r:id="rId16"/>
    <p:sldId id="416" r:id="rId17"/>
    <p:sldId id="419" r:id="rId18"/>
    <p:sldId id="417" r:id="rId19"/>
    <p:sldId id="418" r:id="rId20"/>
    <p:sldId id="420" r:id="rId21"/>
    <p:sldId id="421" r:id="rId22"/>
    <p:sldId id="422" r:id="rId23"/>
    <p:sldId id="423" r:id="rId24"/>
    <p:sldId id="424" r:id="rId25"/>
    <p:sldId id="425" r:id="rId26"/>
    <p:sldId id="427" r:id="rId27"/>
    <p:sldId id="431" r:id="rId28"/>
    <p:sldId id="430" r:id="rId29"/>
    <p:sldId id="432" r:id="rId30"/>
    <p:sldId id="325" r:id="rId31"/>
    <p:sldId id="282" r:id="rId32"/>
  </p:sldIdLst>
  <p:sldSz cx="12192000" cy="6858000"/>
  <p:notesSz cx="6858000" cy="9144000"/>
  <p:defaultTextStyle>
    <a:defPPr rtl="0">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1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3164"/>
    <a:srgbClr val="225B5F"/>
    <a:srgbClr val="E6E6E6"/>
    <a:srgbClr val="0F1722"/>
    <a:srgbClr val="348151"/>
    <a:srgbClr val="1B2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0" autoAdjust="0"/>
    <p:restoredTop sz="94660"/>
  </p:normalViewPr>
  <p:slideViewPr>
    <p:cSldViewPr snapToGrid="0" showGuides="1">
      <p:cViewPr varScale="1">
        <p:scale>
          <a:sx n="79" d="100"/>
          <a:sy n="79" d="100"/>
        </p:scale>
        <p:origin x="778" y="72"/>
      </p:cViewPr>
      <p:guideLst>
        <p:guide orient="horz" pos="2160"/>
        <p:guide pos="3840"/>
        <p:guide orient="horz" pos="3113"/>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customXml" Target="../customXml/item3.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a:extLst>
              <a:ext uri="{FF2B5EF4-FFF2-40B4-BE49-F238E27FC236}">
                <a16:creationId xmlns:a16="http://schemas.microsoft.com/office/drawing/2014/main" id="{5E4FC509-A25D-4AC1-956B-244FAC61AF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o-RO" dirty="0"/>
          </a:p>
        </p:txBody>
      </p:sp>
      <p:sp>
        <p:nvSpPr>
          <p:cNvPr id="3" name="Substituent dată 2">
            <a:extLst>
              <a:ext uri="{FF2B5EF4-FFF2-40B4-BE49-F238E27FC236}">
                <a16:creationId xmlns:a16="http://schemas.microsoft.com/office/drawing/2014/main" id="{F1EDCBDF-04F2-4646-A118-9A2CBABED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155A0F4-67A8-4DDF-B72F-F078B64BFF36}" type="datetime1">
              <a:rPr lang="ro-RO" smtClean="0"/>
              <a:t>23.11.2025</a:t>
            </a:fld>
            <a:endParaRPr lang="ro-RO" dirty="0"/>
          </a:p>
        </p:txBody>
      </p:sp>
      <p:sp>
        <p:nvSpPr>
          <p:cNvPr id="4" name="Substituent subsol 3">
            <a:extLst>
              <a:ext uri="{FF2B5EF4-FFF2-40B4-BE49-F238E27FC236}">
                <a16:creationId xmlns:a16="http://schemas.microsoft.com/office/drawing/2014/main" id="{95BD4EF4-9023-4CAF-937E-F78CF009DB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o-RO" dirty="0"/>
          </a:p>
        </p:txBody>
      </p:sp>
      <p:sp>
        <p:nvSpPr>
          <p:cNvPr id="5" name="Substituent număr diapozitiv 4">
            <a:extLst>
              <a:ext uri="{FF2B5EF4-FFF2-40B4-BE49-F238E27FC236}">
                <a16:creationId xmlns:a16="http://schemas.microsoft.com/office/drawing/2014/main" id="{C0300887-CA61-4CEF-BD28-E51D6F957D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A00C303-0EDA-42E1-9745-6C6A39A7B5C4}" type="slidenum">
              <a:rPr lang="ro-RO" smtClean="0"/>
              <a:t>‹#›</a:t>
            </a:fld>
            <a:endParaRPr lang="ro-RO" dirty="0"/>
          </a:p>
        </p:txBody>
      </p:sp>
    </p:spTree>
    <p:extLst>
      <p:ext uri="{BB962C8B-B14F-4D97-AF65-F5344CB8AC3E}">
        <p14:creationId xmlns:p14="http://schemas.microsoft.com/office/powerpoint/2010/main" val="3016766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o-RO" noProof="0" dirty="0"/>
          </a:p>
        </p:txBody>
      </p:sp>
      <p:sp>
        <p:nvSpPr>
          <p:cNvPr id="3" name="Substituent dată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873D40-B89D-443E-A396-B604801B68BE}" type="datetime1">
              <a:rPr lang="ro-RO" noProof="0" smtClean="0"/>
              <a:pPr/>
              <a:t>23.11.2025</a:t>
            </a:fld>
            <a:endParaRPr lang="ro-RO" noProof="0" dirty="0"/>
          </a:p>
        </p:txBody>
      </p:sp>
      <p:sp>
        <p:nvSpPr>
          <p:cNvPr id="4" name="Substituent imagine diapozitiv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ro-RO" noProof="0" dirty="0"/>
          </a:p>
        </p:txBody>
      </p:sp>
      <p:sp>
        <p:nvSpPr>
          <p:cNvPr id="5" name="Substituent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o-RO" noProof="0" dirty="0"/>
              <a:t>Editați stilurile de text coordonator</a:t>
            </a:r>
          </a:p>
          <a:p>
            <a:pPr lvl="1" rtl="0"/>
            <a:r>
              <a:rPr lang="ro-RO" noProof="0" dirty="0"/>
              <a:t>Al doilea nivel</a:t>
            </a:r>
          </a:p>
          <a:p>
            <a:pPr lvl="2" rtl="0"/>
            <a:r>
              <a:rPr lang="ro-RO" noProof="0" dirty="0"/>
              <a:t>Al treilea nivel</a:t>
            </a:r>
          </a:p>
          <a:p>
            <a:pPr lvl="3" rtl="0"/>
            <a:r>
              <a:rPr lang="ro-RO" noProof="0" dirty="0"/>
              <a:t>Al patrulea nivel</a:t>
            </a:r>
          </a:p>
          <a:p>
            <a:pPr lvl="4" rtl="0"/>
            <a:r>
              <a:rPr lang="ro-RO" noProof="0" dirty="0"/>
              <a:t>Al cincilea nivel</a:t>
            </a:r>
          </a:p>
        </p:txBody>
      </p:sp>
      <p:sp>
        <p:nvSpPr>
          <p:cNvPr id="6" name="Substituent subsol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o-RO" noProof="0" dirty="0"/>
          </a:p>
        </p:txBody>
      </p:sp>
      <p:sp>
        <p:nvSpPr>
          <p:cNvPr id="7" name="Substituent număr diapozitiv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FC40A10-6036-4879-816D-55C01FC94846}" type="slidenum">
              <a:rPr lang="ro-RO" noProof="0" smtClean="0"/>
              <a:t>‹#›</a:t>
            </a:fld>
            <a:endParaRPr lang="ro-RO" noProof="0" dirty="0"/>
          </a:p>
        </p:txBody>
      </p:sp>
    </p:spTree>
    <p:extLst>
      <p:ext uri="{BB962C8B-B14F-4D97-AF65-F5344CB8AC3E}">
        <p14:creationId xmlns:p14="http://schemas.microsoft.com/office/powerpoint/2010/main" val="7657396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1</a:t>
            </a:fld>
            <a:endParaRPr lang="ro-RO" dirty="0"/>
          </a:p>
        </p:txBody>
      </p:sp>
    </p:spTree>
    <p:extLst>
      <p:ext uri="{BB962C8B-B14F-4D97-AF65-F5344CB8AC3E}">
        <p14:creationId xmlns:p14="http://schemas.microsoft.com/office/powerpoint/2010/main" val="38483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A6EF6-93CE-8FDE-250E-F190009D9635}"/>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EA3876C2-CA35-5A99-F583-1BC96A1B51BD}"/>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09CE7219-D7B6-37CC-8BEB-34FB49114337}"/>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1734199E-118F-DBBC-4EAE-596AF9D11B7E}"/>
              </a:ext>
            </a:extLst>
          </p:cNvPr>
          <p:cNvSpPr>
            <a:spLocks noGrp="1"/>
          </p:cNvSpPr>
          <p:nvPr>
            <p:ph type="sldNum" sz="quarter" idx="10"/>
          </p:nvPr>
        </p:nvSpPr>
        <p:spPr/>
        <p:txBody>
          <a:bodyPr rtlCol="0"/>
          <a:lstStyle/>
          <a:p>
            <a:pPr rtl="0"/>
            <a:fld id="{6FC40A10-6036-4879-816D-55C01FC94846}" type="slidenum">
              <a:rPr lang="ro-RO" smtClean="0"/>
              <a:t>10</a:t>
            </a:fld>
            <a:endParaRPr lang="ro-RO" dirty="0"/>
          </a:p>
        </p:txBody>
      </p:sp>
    </p:spTree>
    <p:extLst>
      <p:ext uri="{BB962C8B-B14F-4D97-AF65-F5344CB8AC3E}">
        <p14:creationId xmlns:p14="http://schemas.microsoft.com/office/powerpoint/2010/main" val="2974447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E6093-DE19-A99B-A7B7-8B52AAB86E54}"/>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C6337B88-7671-3228-F78E-3879E7C77C5C}"/>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30EAF215-532F-0592-F1A5-FF788E2B0347}"/>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640E66D2-442A-5CFE-FA3D-9D06547B2655}"/>
              </a:ext>
            </a:extLst>
          </p:cNvPr>
          <p:cNvSpPr>
            <a:spLocks noGrp="1"/>
          </p:cNvSpPr>
          <p:nvPr>
            <p:ph type="sldNum" sz="quarter" idx="10"/>
          </p:nvPr>
        </p:nvSpPr>
        <p:spPr/>
        <p:txBody>
          <a:bodyPr rtlCol="0"/>
          <a:lstStyle/>
          <a:p>
            <a:pPr rtl="0"/>
            <a:fld id="{6FC40A10-6036-4879-816D-55C01FC94846}" type="slidenum">
              <a:rPr lang="ro-RO" smtClean="0"/>
              <a:t>11</a:t>
            </a:fld>
            <a:endParaRPr lang="ro-RO" dirty="0"/>
          </a:p>
        </p:txBody>
      </p:sp>
    </p:spTree>
    <p:extLst>
      <p:ext uri="{BB962C8B-B14F-4D97-AF65-F5344CB8AC3E}">
        <p14:creationId xmlns:p14="http://schemas.microsoft.com/office/powerpoint/2010/main" val="665506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9232B-AB29-1B16-E631-A4D6831AA403}"/>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73C85CDB-1B40-BBCE-DD5E-158DA6F39513}"/>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D847E741-D228-F181-7BFC-4430A7211426}"/>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15A263C7-FF55-8F61-F039-55C3A0F83BBD}"/>
              </a:ext>
            </a:extLst>
          </p:cNvPr>
          <p:cNvSpPr>
            <a:spLocks noGrp="1"/>
          </p:cNvSpPr>
          <p:nvPr>
            <p:ph type="sldNum" sz="quarter" idx="10"/>
          </p:nvPr>
        </p:nvSpPr>
        <p:spPr/>
        <p:txBody>
          <a:bodyPr rtlCol="0"/>
          <a:lstStyle/>
          <a:p>
            <a:pPr rtl="0"/>
            <a:fld id="{6FC40A10-6036-4879-816D-55C01FC94846}" type="slidenum">
              <a:rPr lang="ro-RO" smtClean="0"/>
              <a:t>12</a:t>
            </a:fld>
            <a:endParaRPr lang="ro-RO" dirty="0"/>
          </a:p>
        </p:txBody>
      </p:sp>
    </p:spTree>
    <p:extLst>
      <p:ext uri="{BB962C8B-B14F-4D97-AF65-F5344CB8AC3E}">
        <p14:creationId xmlns:p14="http://schemas.microsoft.com/office/powerpoint/2010/main" val="262208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6FFF2-89AE-5007-FDD0-6D9C20795192}"/>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491DB574-D777-2CEA-A440-13817C52EEC8}"/>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F4F3CCBF-502C-8DC0-92FF-0DE64ED4AB22}"/>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D1CB4387-BC5E-610A-183A-7A40FEF79D20}"/>
              </a:ext>
            </a:extLst>
          </p:cNvPr>
          <p:cNvSpPr>
            <a:spLocks noGrp="1"/>
          </p:cNvSpPr>
          <p:nvPr>
            <p:ph type="sldNum" sz="quarter" idx="10"/>
          </p:nvPr>
        </p:nvSpPr>
        <p:spPr/>
        <p:txBody>
          <a:bodyPr rtlCol="0"/>
          <a:lstStyle/>
          <a:p>
            <a:pPr rtl="0"/>
            <a:fld id="{6FC40A10-6036-4879-816D-55C01FC94846}" type="slidenum">
              <a:rPr lang="ro-RO" smtClean="0"/>
              <a:t>13</a:t>
            </a:fld>
            <a:endParaRPr lang="ro-RO" dirty="0"/>
          </a:p>
        </p:txBody>
      </p:sp>
    </p:spTree>
    <p:extLst>
      <p:ext uri="{BB962C8B-B14F-4D97-AF65-F5344CB8AC3E}">
        <p14:creationId xmlns:p14="http://schemas.microsoft.com/office/powerpoint/2010/main" val="4201939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C9A54-6416-3D28-98A6-B0E9A9573AB7}"/>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8B0453DC-15B6-4678-D8A9-CAE06116988D}"/>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00C945DD-134E-7CB2-AE58-A11A0D0D6886}"/>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BDFF1E9E-8952-DC18-B2FA-C51A906FBDFC}"/>
              </a:ext>
            </a:extLst>
          </p:cNvPr>
          <p:cNvSpPr>
            <a:spLocks noGrp="1"/>
          </p:cNvSpPr>
          <p:nvPr>
            <p:ph type="sldNum" sz="quarter" idx="10"/>
          </p:nvPr>
        </p:nvSpPr>
        <p:spPr/>
        <p:txBody>
          <a:bodyPr rtlCol="0"/>
          <a:lstStyle/>
          <a:p>
            <a:pPr rtl="0"/>
            <a:fld id="{6FC40A10-6036-4879-816D-55C01FC94846}" type="slidenum">
              <a:rPr lang="ro-RO" smtClean="0"/>
              <a:t>14</a:t>
            </a:fld>
            <a:endParaRPr lang="ro-RO" dirty="0"/>
          </a:p>
        </p:txBody>
      </p:sp>
    </p:spTree>
    <p:extLst>
      <p:ext uri="{BB962C8B-B14F-4D97-AF65-F5344CB8AC3E}">
        <p14:creationId xmlns:p14="http://schemas.microsoft.com/office/powerpoint/2010/main" val="3298403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D121C-C598-BD0E-916B-AE7F62E49731}"/>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9A029943-49DF-E1A2-40FB-F7AFF088F383}"/>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DF2A783B-6BF0-F27D-715B-C3FBDCD57FEB}"/>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211D8795-851E-7A15-750D-34DEF080241D}"/>
              </a:ext>
            </a:extLst>
          </p:cNvPr>
          <p:cNvSpPr>
            <a:spLocks noGrp="1"/>
          </p:cNvSpPr>
          <p:nvPr>
            <p:ph type="sldNum" sz="quarter" idx="10"/>
          </p:nvPr>
        </p:nvSpPr>
        <p:spPr/>
        <p:txBody>
          <a:bodyPr rtlCol="0"/>
          <a:lstStyle/>
          <a:p>
            <a:pPr rtl="0"/>
            <a:fld id="{6FC40A10-6036-4879-816D-55C01FC94846}" type="slidenum">
              <a:rPr lang="ro-RO" smtClean="0"/>
              <a:t>15</a:t>
            </a:fld>
            <a:endParaRPr lang="ro-RO" dirty="0"/>
          </a:p>
        </p:txBody>
      </p:sp>
    </p:spTree>
    <p:extLst>
      <p:ext uri="{BB962C8B-B14F-4D97-AF65-F5344CB8AC3E}">
        <p14:creationId xmlns:p14="http://schemas.microsoft.com/office/powerpoint/2010/main" val="4209027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13A04-CA90-EB37-4E5D-A1159F838A80}"/>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E479DD1E-052E-8FA6-AE82-AD3F1ED4CA1D}"/>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930422A9-7220-184D-4393-45AA04D90160}"/>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16B10D6A-B668-0977-7CEF-0888146488E0}"/>
              </a:ext>
            </a:extLst>
          </p:cNvPr>
          <p:cNvSpPr>
            <a:spLocks noGrp="1"/>
          </p:cNvSpPr>
          <p:nvPr>
            <p:ph type="sldNum" sz="quarter" idx="10"/>
          </p:nvPr>
        </p:nvSpPr>
        <p:spPr/>
        <p:txBody>
          <a:bodyPr rtlCol="0"/>
          <a:lstStyle/>
          <a:p>
            <a:pPr rtl="0"/>
            <a:fld id="{6FC40A10-6036-4879-816D-55C01FC94846}" type="slidenum">
              <a:rPr lang="ro-RO" smtClean="0"/>
              <a:t>16</a:t>
            </a:fld>
            <a:endParaRPr lang="ro-RO" dirty="0"/>
          </a:p>
        </p:txBody>
      </p:sp>
    </p:spTree>
    <p:extLst>
      <p:ext uri="{BB962C8B-B14F-4D97-AF65-F5344CB8AC3E}">
        <p14:creationId xmlns:p14="http://schemas.microsoft.com/office/powerpoint/2010/main" val="1001791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D121C-C598-BD0E-916B-AE7F62E49731}"/>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9A029943-49DF-E1A2-40FB-F7AFF088F383}"/>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DF2A783B-6BF0-F27D-715B-C3FBDCD57FEB}"/>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211D8795-851E-7A15-750D-34DEF080241D}"/>
              </a:ext>
            </a:extLst>
          </p:cNvPr>
          <p:cNvSpPr>
            <a:spLocks noGrp="1"/>
          </p:cNvSpPr>
          <p:nvPr>
            <p:ph type="sldNum" sz="quarter" idx="10"/>
          </p:nvPr>
        </p:nvSpPr>
        <p:spPr/>
        <p:txBody>
          <a:bodyPr rtlCol="0"/>
          <a:lstStyle/>
          <a:p>
            <a:pPr rtl="0"/>
            <a:fld id="{6FC40A10-6036-4879-816D-55C01FC94846}" type="slidenum">
              <a:rPr lang="ro-RO" smtClean="0"/>
              <a:t>17</a:t>
            </a:fld>
            <a:endParaRPr lang="ro-RO" dirty="0"/>
          </a:p>
        </p:txBody>
      </p:sp>
    </p:spTree>
    <p:extLst>
      <p:ext uri="{BB962C8B-B14F-4D97-AF65-F5344CB8AC3E}">
        <p14:creationId xmlns:p14="http://schemas.microsoft.com/office/powerpoint/2010/main" val="3993192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7F806-6797-1B1A-FC02-74924D104271}"/>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02AFBBBD-ECA4-AF2A-07E3-F7CF45C52097}"/>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4153E2EA-142E-B680-8A28-DC2E522D03B0}"/>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F63AD4CD-0B2A-C577-4C5D-F5805EA67929}"/>
              </a:ext>
            </a:extLst>
          </p:cNvPr>
          <p:cNvSpPr>
            <a:spLocks noGrp="1"/>
          </p:cNvSpPr>
          <p:nvPr>
            <p:ph type="sldNum" sz="quarter" idx="10"/>
          </p:nvPr>
        </p:nvSpPr>
        <p:spPr/>
        <p:txBody>
          <a:bodyPr rtlCol="0"/>
          <a:lstStyle/>
          <a:p>
            <a:pPr rtl="0"/>
            <a:fld id="{6FC40A10-6036-4879-816D-55C01FC94846}" type="slidenum">
              <a:rPr lang="ro-RO" smtClean="0"/>
              <a:t>18</a:t>
            </a:fld>
            <a:endParaRPr lang="ro-RO" dirty="0"/>
          </a:p>
        </p:txBody>
      </p:sp>
    </p:spTree>
    <p:extLst>
      <p:ext uri="{BB962C8B-B14F-4D97-AF65-F5344CB8AC3E}">
        <p14:creationId xmlns:p14="http://schemas.microsoft.com/office/powerpoint/2010/main" val="2652485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D121C-C598-BD0E-916B-AE7F62E49731}"/>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9A029943-49DF-E1A2-40FB-F7AFF088F383}"/>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DF2A783B-6BF0-F27D-715B-C3FBDCD57FEB}"/>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211D8795-851E-7A15-750D-34DEF080241D}"/>
              </a:ext>
            </a:extLst>
          </p:cNvPr>
          <p:cNvSpPr>
            <a:spLocks noGrp="1"/>
          </p:cNvSpPr>
          <p:nvPr>
            <p:ph type="sldNum" sz="quarter" idx="10"/>
          </p:nvPr>
        </p:nvSpPr>
        <p:spPr/>
        <p:txBody>
          <a:bodyPr rtlCol="0"/>
          <a:lstStyle/>
          <a:p>
            <a:pPr rtl="0"/>
            <a:fld id="{6FC40A10-6036-4879-816D-55C01FC94846}" type="slidenum">
              <a:rPr lang="ro-RO" smtClean="0"/>
              <a:t>19</a:t>
            </a:fld>
            <a:endParaRPr lang="ro-RO" dirty="0"/>
          </a:p>
        </p:txBody>
      </p:sp>
    </p:spTree>
    <p:extLst>
      <p:ext uri="{BB962C8B-B14F-4D97-AF65-F5344CB8AC3E}">
        <p14:creationId xmlns:p14="http://schemas.microsoft.com/office/powerpoint/2010/main" val="1402642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2</a:t>
            </a:fld>
            <a:endParaRPr lang="ro-RO" dirty="0"/>
          </a:p>
        </p:txBody>
      </p:sp>
    </p:spTree>
    <p:extLst>
      <p:ext uri="{BB962C8B-B14F-4D97-AF65-F5344CB8AC3E}">
        <p14:creationId xmlns:p14="http://schemas.microsoft.com/office/powerpoint/2010/main" val="2901811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802BD-8ACC-2FEF-D88C-D20B2A5909C3}"/>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BFDA389D-DC30-A85D-4452-0D9C80C95B21}"/>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94D72208-DCD4-8DEC-F2F8-AB33028A488A}"/>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A8976FA4-5021-3384-B37D-F361F1A5A8FA}"/>
              </a:ext>
            </a:extLst>
          </p:cNvPr>
          <p:cNvSpPr>
            <a:spLocks noGrp="1"/>
          </p:cNvSpPr>
          <p:nvPr>
            <p:ph type="sldNum" sz="quarter" idx="10"/>
          </p:nvPr>
        </p:nvSpPr>
        <p:spPr/>
        <p:txBody>
          <a:bodyPr rtlCol="0"/>
          <a:lstStyle/>
          <a:p>
            <a:pPr rtl="0"/>
            <a:fld id="{6FC40A10-6036-4879-816D-55C01FC94846}" type="slidenum">
              <a:rPr lang="ro-RO" smtClean="0"/>
              <a:t>20</a:t>
            </a:fld>
            <a:endParaRPr lang="ro-RO" dirty="0"/>
          </a:p>
        </p:txBody>
      </p:sp>
    </p:spTree>
    <p:extLst>
      <p:ext uri="{BB962C8B-B14F-4D97-AF65-F5344CB8AC3E}">
        <p14:creationId xmlns:p14="http://schemas.microsoft.com/office/powerpoint/2010/main" val="3752172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D121C-C598-BD0E-916B-AE7F62E49731}"/>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9A029943-49DF-E1A2-40FB-F7AFF088F383}"/>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DF2A783B-6BF0-F27D-715B-C3FBDCD57FEB}"/>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211D8795-851E-7A15-750D-34DEF080241D}"/>
              </a:ext>
            </a:extLst>
          </p:cNvPr>
          <p:cNvSpPr>
            <a:spLocks noGrp="1"/>
          </p:cNvSpPr>
          <p:nvPr>
            <p:ph type="sldNum" sz="quarter" idx="10"/>
          </p:nvPr>
        </p:nvSpPr>
        <p:spPr/>
        <p:txBody>
          <a:bodyPr rtlCol="0"/>
          <a:lstStyle/>
          <a:p>
            <a:pPr rtl="0"/>
            <a:fld id="{6FC40A10-6036-4879-816D-55C01FC94846}" type="slidenum">
              <a:rPr lang="ro-RO" smtClean="0"/>
              <a:t>21</a:t>
            </a:fld>
            <a:endParaRPr lang="ro-RO" dirty="0"/>
          </a:p>
        </p:txBody>
      </p:sp>
    </p:spTree>
    <p:extLst>
      <p:ext uri="{BB962C8B-B14F-4D97-AF65-F5344CB8AC3E}">
        <p14:creationId xmlns:p14="http://schemas.microsoft.com/office/powerpoint/2010/main" val="23710492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F8308-D964-8C49-ACF3-2BDF168653D7}"/>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A00ECD45-ABE1-DAF0-4B3F-CEEAC432114D}"/>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DD0B58DD-4E22-D254-A8A9-B5169A24C8CC}"/>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3AEB257D-5CC1-6DC4-C0BA-879C8E2465E6}"/>
              </a:ext>
            </a:extLst>
          </p:cNvPr>
          <p:cNvSpPr>
            <a:spLocks noGrp="1"/>
          </p:cNvSpPr>
          <p:nvPr>
            <p:ph type="sldNum" sz="quarter" idx="10"/>
          </p:nvPr>
        </p:nvSpPr>
        <p:spPr/>
        <p:txBody>
          <a:bodyPr rtlCol="0"/>
          <a:lstStyle/>
          <a:p>
            <a:pPr rtl="0"/>
            <a:fld id="{6FC40A10-6036-4879-816D-55C01FC94846}" type="slidenum">
              <a:rPr lang="ro-RO" smtClean="0"/>
              <a:t>22</a:t>
            </a:fld>
            <a:endParaRPr lang="ro-RO" dirty="0"/>
          </a:p>
        </p:txBody>
      </p:sp>
    </p:spTree>
    <p:extLst>
      <p:ext uri="{BB962C8B-B14F-4D97-AF65-F5344CB8AC3E}">
        <p14:creationId xmlns:p14="http://schemas.microsoft.com/office/powerpoint/2010/main" val="2365823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D121C-C598-BD0E-916B-AE7F62E49731}"/>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9A029943-49DF-E1A2-40FB-F7AFF088F383}"/>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DF2A783B-6BF0-F27D-715B-C3FBDCD57FEB}"/>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211D8795-851E-7A15-750D-34DEF080241D}"/>
              </a:ext>
            </a:extLst>
          </p:cNvPr>
          <p:cNvSpPr>
            <a:spLocks noGrp="1"/>
          </p:cNvSpPr>
          <p:nvPr>
            <p:ph type="sldNum" sz="quarter" idx="10"/>
          </p:nvPr>
        </p:nvSpPr>
        <p:spPr/>
        <p:txBody>
          <a:bodyPr rtlCol="0"/>
          <a:lstStyle/>
          <a:p>
            <a:pPr rtl="0"/>
            <a:fld id="{6FC40A10-6036-4879-816D-55C01FC94846}" type="slidenum">
              <a:rPr lang="ro-RO" smtClean="0"/>
              <a:t>23</a:t>
            </a:fld>
            <a:endParaRPr lang="ro-RO" dirty="0"/>
          </a:p>
        </p:txBody>
      </p:sp>
    </p:spTree>
    <p:extLst>
      <p:ext uri="{BB962C8B-B14F-4D97-AF65-F5344CB8AC3E}">
        <p14:creationId xmlns:p14="http://schemas.microsoft.com/office/powerpoint/2010/main" val="2669700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D121C-C598-BD0E-916B-AE7F62E49731}"/>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9A029943-49DF-E1A2-40FB-F7AFF088F383}"/>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DF2A783B-6BF0-F27D-715B-C3FBDCD57FEB}"/>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211D8795-851E-7A15-750D-34DEF080241D}"/>
              </a:ext>
            </a:extLst>
          </p:cNvPr>
          <p:cNvSpPr>
            <a:spLocks noGrp="1"/>
          </p:cNvSpPr>
          <p:nvPr>
            <p:ph type="sldNum" sz="quarter" idx="10"/>
          </p:nvPr>
        </p:nvSpPr>
        <p:spPr/>
        <p:txBody>
          <a:bodyPr rtlCol="0"/>
          <a:lstStyle/>
          <a:p>
            <a:pPr rtl="0"/>
            <a:fld id="{6FC40A10-6036-4879-816D-55C01FC94846}" type="slidenum">
              <a:rPr lang="ro-RO" smtClean="0"/>
              <a:t>24</a:t>
            </a:fld>
            <a:endParaRPr lang="ro-RO" dirty="0"/>
          </a:p>
        </p:txBody>
      </p:sp>
    </p:spTree>
    <p:extLst>
      <p:ext uri="{BB962C8B-B14F-4D97-AF65-F5344CB8AC3E}">
        <p14:creationId xmlns:p14="http://schemas.microsoft.com/office/powerpoint/2010/main" val="2824656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8EB3A-D87D-B3D8-DD7C-767B594E5A6A}"/>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BB0ABAB8-A85A-6DC1-1B49-AE89A783382E}"/>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47CA8331-AA8E-2056-F7B3-2001E278E4FD}"/>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690908FC-A363-E421-446E-D901C2DBB6F8}"/>
              </a:ext>
            </a:extLst>
          </p:cNvPr>
          <p:cNvSpPr>
            <a:spLocks noGrp="1"/>
          </p:cNvSpPr>
          <p:nvPr>
            <p:ph type="sldNum" sz="quarter" idx="10"/>
          </p:nvPr>
        </p:nvSpPr>
        <p:spPr/>
        <p:txBody>
          <a:bodyPr rtlCol="0"/>
          <a:lstStyle/>
          <a:p>
            <a:pPr rtl="0"/>
            <a:fld id="{6FC40A10-6036-4879-816D-55C01FC94846}" type="slidenum">
              <a:rPr lang="ro-RO" smtClean="0"/>
              <a:t>25</a:t>
            </a:fld>
            <a:endParaRPr lang="ro-RO" dirty="0"/>
          </a:p>
        </p:txBody>
      </p:sp>
    </p:spTree>
    <p:extLst>
      <p:ext uri="{BB962C8B-B14F-4D97-AF65-F5344CB8AC3E}">
        <p14:creationId xmlns:p14="http://schemas.microsoft.com/office/powerpoint/2010/main" val="203173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D121C-C598-BD0E-916B-AE7F62E49731}"/>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9A029943-49DF-E1A2-40FB-F7AFF088F383}"/>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DF2A783B-6BF0-F27D-715B-C3FBDCD57FEB}"/>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211D8795-851E-7A15-750D-34DEF080241D}"/>
              </a:ext>
            </a:extLst>
          </p:cNvPr>
          <p:cNvSpPr>
            <a:spLocks noGrp="1"/>
          </p:cNvSpPr>
          <p:nvPr>
            <p:ph type="sldNum" sz="quarter" idx="10"/>
          </p:nvPr>
        </p:nvSpPr>
        <p:spPr/>
        <p:txBody>
          <a:bodyPr rtlCol="0"/>
          <a:lstStyle/>
          <a:p>
            <a:pPr rtl="0"/>
            <a:fld id="{6FC40A10-6036-4879-816D-55C01FC94846}" type="slidenum">
              <a:rPr lang="ro-RO" smtClean="0"/>
              <a:t>26</a:t>
            </a:fld>
            <a:endParaRPr lang="ro-RO" dirty="0"/>
          </a:p>
        </p:txBody>
      </p:sp>
    </p:spTree>
    <p:extLst>
      <p:ext uri="{BB962C8B-B14F-4D97-AF65-F5344CB8AC3E}">
        <p14:creationId xmlns:p14="http://schemas.microsoft.com/office/powerpoint/2010/main" val="1994503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B9A6C-0E83-FE31-8402-D9FB87BE644E}"/>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4B142E78-35AC-32C2-00A2-BB71B3B5AD55}"/>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A68F3D54-64A1-07A5-1369-08EF470C7379}"/>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0170791F-D38A-9CAC-B403-8BE264F38990}"/>
              </a:ext>
            </a:extLst>
          </p:cNvPr>
          <p:cNvSpPr>
            <a:spLocks noGrp="1"/>
          </p:cNvSpPr>
          <p:nvPr>
            <p:ph type="sldNum" sz="quarter" idx="10"/>
          </p:nvPr>
        </p:nvSpPr>
        <p:spPr/>
        <p:txBody>
          <a:bodyPr rtlCol="0"/>
          <a:lstStyle/>
          <a:p>
            <a:pPr rtl="0"/>
            <a:fld id="{6FC40A10-6036-4879-816D-55C01FC94846}" type="slidenum">
              <a:rPr lang="ro-RO" smtClean="0"/>
              <a:t>27</a:t>
            </a:fld>
            <a:endParaRPr lang="ro-RO" dirty="0"/>
          </a:p>
        </p:txBody>
      </p:sp>
    </p:spTree>
    <p:extLst>
      <p:ext uri="{BB962C8B-B14F-4D97-AF65-F5344CB8AC3E}">
        <p14:creationId xmlns:p14="http://schemas.microsoft.com/office/powerpoint/2010/main" val="2103589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29</a:t>
            </a:fld>
            <a:endParaRPr lang="ro-RO" dirty="0"/>
          </a:p>
        </p:txBody>
      </p:sp>
    </p:spTree>
    <p:extLst>
      <p:ext uri="{BB962C8B-B14F-4D97-AF65-F5344CB8AC3E}">
        <p14:creationId xmlns:p14="http://schemas.microsoft.com/office/powerpoint/2010/main" val="3725286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3</a:t>
            </a:fld>
            <a:endParaRPr lang="ro-RO" dirty="0"/>
          </a:p>
        </p:txBody>
      </p:sp>
    </p:spTree>
    <p:extLst>
      <p:ext uri="{BB962C8B-B14F-4D97-AF65-F5344CB8AC3E}">
        <p14:creationId xmlns:p14="http://schemas.microsoft.com/office/powerpoint/2010/main" val="1787154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C810B-9684-EC2A-752E-1F79C8F02858}"/>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1E812551-17FF-CB12-AEC1-825FE4DE2393}"/>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823289E9-6027-BE29-EC71-ADF3D4686343}"/>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69763F33-D9C5-00CE-D939-EB9E68A48EC1}"/>
              </a:ext>
            </a:extLst>
          </p:cNvPr>
          <p:cNvSpPr>
            <a:spLocks noGrp="1"/>
          </p:cNvSpPr>
          <p:nvPr>
            <p:ph type="sldNum" sz="quarter" idx="10"/>
          </p:nvPr>
        </p:nvSpPr>
        <p:spPr/>
        <p:txBody>
          <a:bodyPr rtlCol="0"/>
          <a:lstStyle/>
          <a:p>
            <a:pPr rtl="0"/>
            <a:fld id="{6FC40A10-6036-4879-816D-55C01FC94846}" type="slidenum">
              <a:rPr lang="ro-RO" smtClean="0"/>
              <a:t>4</a:t>
            </a:fld>
            <a:endParaRPr lang="ro-RO" dirty="0"/>
          </a:p>
        </p:txBody>
      </p:sp>
    </p:spTree>
    <p:extLst>
      <p:ext uri="{BB962C8B-B14F-4D97-AF65-F5344CB8AC3E}">
        <p14:creationId xmlns:p14="http://schemas.microsoft.com/office/powerpoint/2010/main" val="342548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8C1D0-2903-DD65-32C2-235471FC8783}"/>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6B906329-ADFD-808C-FDEB-A15D320CDE28}"/>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435FADCB-BB48-4E61-5C6C-7FCE4EF90D93}"/>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2AD4160F-F6F9-14A2-F57A-E92DE946954A}"/>
              </a:ext>
            </a:extLst>
          </p:cNvPr>
          <p:cNvSpPr>
            <a:spLocks noGrp="1"/>
          </p:cNvSpPr>
          <p:nvPr>
            <p:ph type="sldNum" sz="quarter" idx="10"/>
          </p:nvPr>
        </p:nvSpPr>
        <p:spPr/>
        <p:txBody>
          <a:bodyPr rtlCol="0"/>
          <a:lstStyle/>
          <a:p>
            <a:pPr rtl="0"/>
            <a:fld id="{6FC40A10-6036-4879-816D-55C01FC94846}" type="slidenum">
              <a:rPr lang="ro-RO" smtClean="0"/>
              <a:t>5</a:t>
            </a:fld>
            <a:endParaRPr lang="ro-RO" dirty="0"/>
          </a:p>
        </p:txBody>
      </p:sp>
    </p:spTree>
    <p:extLst>
      <p:ext uri="{BB962C8B-B14F-4D97-AF65-F5344CB8AC3E}">
        <p14:creationId xmlns:p14="http://schemas.microsoft.com/office/powerpoint/2010/main" val="2105707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5C009-D693-6D3E-EB10-807E3820FA7B}"/>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42836869-76F1-FF73-B25C-6297A805922C}"/>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65A30DBF-596E-52EA-A6FF-2D7C3C37C54C}"/>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E633186B-6EFE-8E61-BA83-6B0C9E22DB76}"/>
              </a:ext>
            </a:extLst>
          </p:cNvPr>
          <p:cNvSpPr>
            <a:spLocks noGrp="1"/>
          </p:cNvSpPr>
          <p:nvPr>
            <p:ph type="sldNum" sz="quarter" idx="10"/>
          </p:nvPr>
        </p:nvSpPr>
        <p:spPr/>
        <p:txBody>
          <a:bodyPr rtlCol="0"/>
          <a:lstStyle/>
          <a:p>
            <a:pPr rtl="0"/>
            <a:fld id="{6FC40A10-6036-4879-816D-55C01FC94846}" type="slidenum">
              <a:rPr lang="ro-RO" smtClean="0"/>
              <a:t>6</a:t>
            </a:fld>
            <a:endParaRPr lang="ro-RO" dirty="0"/>
          </a:p>
        </p:txBody>
      </p:sp>
    </p:spTree>
    <p:extLst>
      <p:ext uri="{BB962C8B-B14F-4D97-AF65-F5344CB8AC3E}">
        <p14:creationId xmlns:p14="http://schemas.microsoft.com/office/powerpoint/2010/main" val="3113879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EAAEE-229C-D31C-F801-5B66B878BBB5}"/>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E0A1B592-1C2F-8455-3D16-0D606FF5750E}"/>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CE01FC8B-D40B-5624-9F5A-4DDB12453734}"/>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B276E672-EBC1-8A73-2047-A687314BC011}"/>
              </a:ext>
            </a:extLst>
          </p:cNvPr>
          <p:cNvSpPr>
            <a:spLocks noGrp="1"/>
          </p:cNvSpPr>
          <p:nvPr>
            <p:ph type="sldNum" sz="quarter" idx="10"/>
          </p:nvPr>
        </p:nvSpPr>
        <p:spPr/>
        <p:txBody>
          <a:bodyPr rtlCol="0"/>
          <a:lstStyle/>
          <a:p>
            <a:pPr rtl="0"/>
            <a:fld id="{6FC40A10-6036-4879-816D-55C01FC94846}" type="slidenum">
              <a:rPr lang="ro-RO" smtClean="0"/>
              <a:t>7</a:t>
            </a:fld>
            <a:endParaRPr lang="ro-RO" dirty="0"/>
          </a:p>
        </p:txBody>
      </p:sp>
    </p:spTree>
    <p:extLst>
      <p:ext uri="{BB962C8B-B14F-4D97-AF65-F5344CB8AC3E}">
        <p14:creationId xmlns:p14="http://schemas.microsoft.com/office/powerpoint/2010/main" val="1321527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A95CB-311E-1904-02C8-DA40CE27DDC9}"/>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BA46109B-895C-05EB-4BB9-C8093EE3C8C5}"/>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DFC1D2BA-7061-59BB-D9EF-51BDB054F052}"/>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C479181C-4904-1C18-F2B1-BC52F0D6335D}"/>
              </a:ext>
            </a:extLst>
          </p:cNvPr>
          <p:cNvSpPr>
            <a:spLocks noGrp="1"/>
          </p:cNvSpPr>
          <p:nvPr>
            <p:ph type="sldNum" sz="quarter" idx="10"/>
          </p:nvPr>
        </p:nvSpPr>
        <p:spPr/>
        <p:txBody>
          <a:bodyPr rtlCol="0"/>
          <a:lstStyle/>
          <a:p>
            <a:pPr rtl="0"/>
            <a:fld id="{6FC40A10-6036-4879-816D-55C01FC94846}" type="slidenum">
              <a:rPr lang="ro-RO" smtClean="0"/>
              <a:t>8</a:t>
            </a:fld>
            <a:endParaRPr lang="ro-RO" dirty="0"/>
          </a:p>
        </p:txBody>
      </p:sp>
    </p:spTree>
    <p:extLst>
      <p:ext uri="{BB962C8B-B14F-4D97-AF65-F5344CB8AC3E}">
        <p14:creationId xmlns:p14="http://schemas.microsoft.com/office/powerpoint/2010/main" val="486710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9232B-AB29-1B16-E631-A4D6831AA403}"/>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73C85CDB-1B40-BBCE-DD5E-158DA6F39513}"/>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D847E741-D228-F181-7BFC-4430A7211426}"/>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15A263C7-FF55-8F61-F039-55C3A0F83BBD}"/>
              </a:ext>
            </a:extLst>
          </p:cNvPr>
          <p:cNvSpPr>
            <a:spLocks noGrp="1"/>
          </p:cNvSpPr>
          <p:nvPr>
            <p:ph type="sldNum" sz="quarter" idx="10"/>
          </p:nvPr>
        </p:nvSpPr>
        <p:spPr/>
        <p:txBody>
          <a:bodyPr rtlCol="0"/>
          <a:lstStyle/>
          <a:p>
            <a:pPr rtl="0"/>
            <a:fld id="{6FC40A10-6036-4879-816D-55C01FC94846}" type="slidenum">
              <a:rPr lang="ro-RO" smtClean="0"/>
              <a:t>9</a:t>
            </a:fld>
            <a:endParaRPr lang="ro-RO" dirty="0"/>
          </a:p>
        </p:txBody>
      </p:sp>
    </p:spTree>
    <p:extLst>
      <p:ext uri="{BB962C8B-B14F-4D97-AF65-F5344CB8AC3E}">
        <p14:creationId xmlns:p14="http://schemas.microsoft.com/office/powerpoint/2010/main" val="30693555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zitiv titlu cu siglă">
    <p:spTree>
      <p:nvGrpSpPr>
        <p:cNvPr id="1" name=""/>
        <p:cNvGrpSpPr/>
        <p:nvPr/>
      </p:nvGrpSpPr>
      <p:grpSpPr>
        <a:xfrm>
          <a:off x="0" y="0"/>
          <a:ext cx="0" cy="0"/>
          <a:chOff x="0" y="0"/>
          <a:chExt cx="0" cy="0"/>
        </a:xfrm>
      </p:grpSpPr>
      <p:sp>
        <p:nvSpPr>
          <p:cNvPr id="8" name="Dreptunghi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 name="Titlu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rtlCol="0" anchor="b"/>
          <a:lstStyle>
            <a:lvl1pPr algn="ctr">
              <a:defRPr sz="6000"/>
            </a:lvl1pPr>
          </a:lstStyle>
          <a:p>
            <a:pPr rtl="0"/>
            <a:r>
              <a:rPr lang="ro-RO" noProof="0" dirty="0"/>
              <a:t>FACEȚI CLIC PENTRU A EDITA STILUL DE TITLU COORDONATOR</a:t>
            </a:r>
          </a:p>
        </p:txBody>
      </p:sp>
      <p:sp>
        <p:nvSpPr>
          <p:cNvPr id="4" name="Substituent dată 3">
            <a:extLst>
              <a:ext uri="{FF2B5EF4-FFF2-40B4-BE49-F238E27FC236}">
                <a16:creationId xmlns:a16="http://schemas.microsoft.com/office/drawing/2014/main" id="{7E17A3CB-B083-4E49-9123-A5E47559DCDB}"/>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A8C4102C-4609-416C-A808-0FFE0051DAA1}"/>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7" name="Dreptunghi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 name="Subtitlu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rtlCol="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sp>
        <p:nvSpPr>
          <p:cNvPr id="10" name="Substituent imagine 9">
            <a:extLst>
              <a:ext uri="{FF2B5EF4-FFF2-40B4-BE49-F238E27FC236}">
                <a16:creationId xmlns:a16="http://schemas.microsoft.com/office/drawing/2014/main" id="{EA313B4B-5B98-4B33-885A-DF7669E72D7A}"/>
              </a:ext>
            </a:extLst>
          </p:cNvPr>
          <p:cNvSpPr>
            <a:spLocks noGrp="1"/>
          </p:cNvSpPr>
          <p:nvPr>
            <p:ph type="pic" sz="quarter" idx="13"/>
          </p:nvPr>
        </p:nvSpPr>
        <p:spPr>
          <a:xfrm>
            <a:off x="5355336" y="1172982"/>
            <a:ext cx="1481328" cy="758952"/>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676B4374-8F24-43DE-860D-E5C6EA850AB4}"/>
              </a:ext>
            </a:extLst>
          </p:cNvPr>
          <p:cNvGrpSpPr/>
          <p:nvPr userDrawn="1"/>
        </p:nvGrpSpPr>
        <p:grpSpPr>
          <a:xfrm>
            <a:off x="3592857" y="2253996"/>
            <a:ext cx="5059349" cy="100584"/>
            <a:chOff x="3632179" y="2253996"/>
            <a:chExt cx="5059349"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21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3" name="Conector drept 12">
              <a:extLst>
                <a:ext uri="{FF2B5EF4-FFF2-40B4-BE49-F238E27FC236}">
                  <a16:creationId xmlns:a16="http://schemas.microsoft.com/office/drawing/2014/main" id="{64C71ABE-575A-48CF-82B1-EDE8535F3993}"/>
                </a:ext>
              </a:extLst>
            </p:cNvPr>
            <p:cNvCxnSpPr/>
            <p:nvPr userDrawn="1"/>
          </p:nvCxnSpPr>
          <p:spPr>
            <a:xfrm>
              <a:off x="3663971" y="2307679"/>
              <a:ext cx="494270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590944"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6" name="Grup 15">
            <a:extLst>
              <a:ext uri="{FF2B5EF4-FFF2-40B4-BE49-F238E27FC236}">
                <a16:creationId xmlns:a16="http://schemas.microsoft.com/office/drawing/2014/main" id="{E9BB74A1-0BEA-4AD8-8138-0641A45D8B40}"/>
              </a:ext>
            </a:extLst>
          </p:cNvPr>
          <p:cNvGrpSpPr/>
          <p:nvPr userDrawn="1"/>
        </p:nvGrpSpPr>
        <p:grpSpPr>
          <a:xfrm>
            <a:off x="4509141" y="5305363"/>
            <a:ext cx="3254397" cy="100584"/>
            <a:chOff x="3506762" y="2253996"/>
            <a:chExt cx="5668705"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506762"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A6085D92-5F70-4097-A2FF-C15B13788D08}"/>
                </a:ext>
              </a:extLst>
            </p:cNvPr>
            <p:cNvCxnSpPr/>
            <p:nvPr userDrawn="1"/>
          </p:nvCxnSpPr>
          <p:spPr>
            <a:xfrm>
              <a:off x="3631690" y="2307679"/>
              <a:ext cx="546551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999887" y="2253996"/>
              <a:ext cx="175580"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Tree>
    <p:extLst>
      <p:ext uri="{BB962C8B-B14F-4D97-AF65-F5344CB8AC3E}">
        <p14:creationId xmlns:p14="http://schemas.microsoft.com/office/powerpoint/2010/main" val="342463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ție între numer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p:nvPr>
        </p:nvSpPr>
        <p:spPr>
          <a:xfrm>
            <a:off x="4292016" y="707529"/>
            <a:ext cx="7118056" cy="569086"/>
          </a:xfrm>
        </p:spPr>
        <p:txBody>
          <a:bodyPr lIns="0" tIns="0" rIns="0" bIns="0" rtlCol="0" anchor="b">
            <a:normAutofit/>
          </a:bodyPr>
          <a:lstStyle>
            <a:lvl1pPr algn="l">
              <a:defRPr sz="3600"/>
            </a:lvl1pPr>
          </a:lstStyle>
          <a:p>
            <a:pPr rtl="0"/>
            <a:r>
              <a:rPr lang="ro-RO" noProof="0"/>
              <a:t>Faceți clic pentru a edita stilul de titlu coordonator</a:t>
            </a:r>
            <a:endParaRPr lang="ro-RO" noProof="0" dirty="0"/>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4292016" y="1625821"/>
            <a:ext cx="7096709"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4314481" y="1375202"/>
            <a:ext cx="7877519" cy="100800"/>
            <a:chOff x="245550" y="3240138"/>
            <a:chExt cx="4015976" cy="100800"/>
          </a:xfrm>
        </p:grpSpPr>
        <p:cxnSp>
          <p:nvCxnSpPr>
            <p:cNvPr id="12" name="Conector drept 11">
              <a:extLst>
                <a:ext uri="{FF2B5EF4-FFF2-40B4-BE49-F238E27FC236}">
                  <a16:creationId xmlns:a16="http://schemas.microsoft.com/office/drawing/2014/main" id="{370B72A7-B625-48B8-88E6-BCE2A4DD531E}"/>
                </a:ext>
              </a:extLst>
            </p:cNvPr>
            <p:cNvCxnSpPr>
              <a:cxnSpLocks/>
              <a:endCxn id="13" idx="6"/>
            </p:cNvCxnSpPr>
            <p:nvPr userDrawn="1"/>
          </p:nvCxnSpPr>
          <p:spPr>
            <a:xfrm>
              <a:off x="245550" y="3290538"/>
              <a:ext cx="40159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16" name="Substituent text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783723" y="3301941"/>
            <a:ext cx="3408243" cy="978408"/>
          </a:xfrm>
          <a:prstGeom prst="rect">
            <a:avLst/>
          </a:prstGeom>
          <a:ln w="6350">
            <a:noFill/>
          </a:ln>
        </p:spPr>
        <p:txBody>
          <a:bodyPr lIns="0" tIns="0" rIns="0" bIns="0" rtlCol="0" anchor="ctr" anchorCtr="0">
            <a:noAutofit/>
          </a:bodyPr>
          <a:lstStyle>
            <a:lvl1pPr marL="0" indent="0" algn="l">
              <a:buNone/>
              <a:defRPr sz="7000" b="1">
                <a:ln w="6350">
                  <a:solidFill>
                    <a:schemeClr val="tx1"/>
                  </a:solidFill>
                </a:ln>
                <a:noFill/>
                <a:latin typeface="Tahoma" panose="020B0604030504040204" pitchFamily="34" charset="0"/>
              </a:defRPr>
            </a:lvl1pPr>
          </a:lstStyle>
          <a:p>
            <a:pPr lvl="0" rtl="0"/>
            <a:r>
              <a:rPr lang="ro-RO" noProof="0" dirty="0"/>
              <a:t>12.345 lei</a:t>
            </a:r>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716329" y="3394494"/>
            <a:ext cx="5678300" cy="978407"/>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292016" y="3394494"/>
            <a:ext cx="1399099" cy="978407"/>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6" name="Substituent text 15">
            <a:extLst>
              <a:ext uri="{FF2B5EF4-FFF2-40B4-BE49-F238E27FC236}">
                <a16:creationId xmlns:a16="http://schemas.microsoft.com/office/drawing/2014/main" id="{EA5D8D7D-F37C-49AD-98F0-641CE42B8A83}"/>
              </a:ext>
            </a:extLst>
          </p:cNvPr>
          <p:cNvSpPr>
            <a:spLocks noGrp="1"/>
          </p:cNvSpPr>
          <p:nvPr>
            <p:ph type="body" sz="quarter" idx="30" hasCustomPrompt="1"/>
          </p:nvPr>
        </p:nvSpPr>
        <p:spPr>
          <a:xfrm>
            <a:off x="783723" y="4594663"/>
            <a:ext cx="3408243" cy="978408"/>
          </a:xfrm>
          <a:prstGeom prst="rect">
            <a:avLst/>
          </a:prstGeom>
          <a:ln w="6350">
            <a:noFill/>
          </a:ln>
        </p:spPr>
        <p:txBody>
          <a:bodyPr lIns="0" tIns="0" rIns="0" bIns="0" rtlCol="0" anchor="ctr" anchorCtr="0">
            <a:noAutofit/>
          </a:bodyPr>
          <a:lstStyle>
            <a:lvl1pPr marL="0" indent="0" algn="l">
              <a:buNone/>
              <a:defRPr sz="7000" b="1">
                <a:ln w="6350">
                  <a:solidFill>
                    <a:schemeClr val="tx1"/>
                  </a:solidFill>
                </a:ln>
                <a:noFill/>
                <a:latin typeface="Tahoma" panose="020B0604030504040204" pitchFamily="34" charset="0"/>
              </a:defRPr>
            </a:lvl1pPr>
          </a:lstStyle>
          <a:p>
            <a:pPr lvl="0" rtl="0"/>
            <a:r>
              <a:rPr lang="ro-RO" noProof="0" dirty="0"/>
              <a:t>6.789 lei</a:t>
            </a:r>
          </a:p>
        </p:txBody>
      </p:sp>
      <p:sp>
        <p:nvSpPr>
          <p:cNvPr id="27" name="Substituent text 2">
            <a:extLst>
              <a:ext uri="{FF2B5EF4-FFF2-40B4-BE49-F238E27FC236}">
                <a16:creationId xmlns:a16="http://schemas.microsoft.com/office/drawing/2014/main" id="{521FF93D-8384-4E22-8645-BDE6AB983488}"/>
              </a:ext>
            </a:extLst>
          </p:cNvPr>
          <p:cNvSpPr>
            <a:spLocks noGrp="1"/>
          </p:cNvSpPr>
          <p:nvPr>
            <p:ph type="body" idx="31" hasCustomPrompt="1"/>
          </p:nvPr>
        </p:nvSpPr>
        <p:spPr>
          <a:xfrm>
            <a:off x="5716329" y="4687216"/>
            <a:ext cx="5678300" cy="978407"/>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8" name="Substituent text 2">
            <a:extLst>
              <a:ext uri="{FF2B5EF4-FFF2-40B4-BE49-F238E27FC236}">
                <a16:creationId xmlns:a16="http://schemas.microsoft.com/office/drawing/2014/main" id="{BA358F36-EA77-462E-9158-AFDF1D449A1A}"/>
              </a:ext>
            </a:extLst>
          </p:cNvPr>
          <p:cNvSpPr>
            <a:spLocks noGrp="1"/>
          </p:cNvSpPr>
          <p:nvPr>
            <p:ph type="body" idx="32" hasCustomPrompt="1"/>
          </p:nvPr>
        </p:nvSpPr>
        <p:spPr>
          <a:xfrm>
            <a:off x="4292016" y="4687216"/>
            <a:ext cx="1399099" cy="978407"/>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Tree>
    <p:extLst>
      <p:ext uri="{BB962C8B-B14F-4D97-AF65-F5344CB8AC3E}">
        <p14:creationId xmlns:p14="http://schemas.microsoft.com/office/powerpoint/2010/main" val="340411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spect conținut cu cercuri">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3242645"/>
            <a:ext cx="4464049" cy="1177174"/>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4872948"/>
            <a:ext cx="4443165" cy="882062"/>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4581382"/>
            <a:ext cx="3943482" cy="100800"/>
            <a:chOff x="-1228304" y="3240138"/>
            <a:chExt cx="3943482"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927524"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614378"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6" name="Substituent text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5533023" y="4551485"/>
            <a:ext cx="5855702" cy="1208079"/>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DC059E4-36DE-4100-8F15-85A9F37E84FE}"/>
              </a:ext>
            </a:extLst>
          </p:cNvPr>
          <p:cNvSpPr/>
          <p:nvPr userDrawn="1"/>
        </p:nvSpPr>
        <p:spPr>
          <a:xfrm>
            <a:off x="3616960" y="859665"/>
            <a:ext cx="2121408" cy="212140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1" name="Oval 20">
            <a:extLst>
              <a:ext uri="{FF2B5EF4-FFF2-40B4-BE49-F238E27FC236}">
                <a16:creationId xmlns:a16="http://schemas.microsoft.com/office/drawing/2014/main" id="{34E475F8-9B44-4A3E-9F99-CF0346C89B8E}"/>
              </a:ext>
            </a:extLst>
          </p:cNvPr>
          <p:cNvSpPr/>
          <p:nvPr userDrawn="1"/>
        </p:nvSpPr>
        <p:spPr>
          <a:xfrm>
            <a:off x="5522965" y="836613"/>
            <a:ext cx="2816352" cy="28163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2" name="Oval 21">
            <a:extLst>
              <a:ext uri="{FF2B5EF4-FFF2-40B4-BE49-F238E27FC236}">
                <a16:creationId xmlns:a16="http://schemas.microsoft.com/office/drawing/2014/main" id="{EF5FAF95-28E9-4D03-884C-A89CBC8B61DC}"/>
              </a:ext>
            </a:extLst>
          </p:cNvPr>
          <p:cNvSpPr/>
          <p:nvPr userDrawn="1"/>
        </p:nvSpPr>
        <p:spPr>
          <a:xfrm>
            <a:off x="8123915" y="859665"/>
            <a:ext cx="3273552" cy="32735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7" name="Substituent text 15">
            <a:extLst>
              <a:ext uri="{FF2B5EF4-FFF2-40B4-BE49-F238E27FC236}">
                <a16:creationId xmlns:a16="http://schemas.microsoft.com/office/drawing/2014/main" id="{5F221D05-AC12-4B7C-A00B-E28F93E23D7A}"/>
              </a:ext>
            </a:extLst>
          </p:cNvPr>
          <p:cNvSpPr>
            <a:spLocks noGrp="1"/>
          </p:cNvSpPr>
          <p:nvPr>
            <p:ph type="body" sz="quarter" idx="26" hasCustomPrompt="1"/>
          </p:nvPr>
        </p:nvSpPr>
        <p:spPr>
          <a:xfrm>
            <a:off x="3851931" y="1382322"/>
            <a:ext cx="168109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25 lei</a:t>
            </a:r>
          </a:p>
        </p:txBody>
      </p:sp>
      <p:sp>
        <p:nvSpPr>
          <p:cNvPr id="28" name="Substituent text 2">
            <a:extLst>
              <a:ext uri="{FF2B5EF4-FFF2-40B4-BE49-F238E27FC236}">
                <a16:creationId xmlns:a16="http://schemas.microsoft.com/office/drawing/2014/main" id="{A3904B01-A725-4CE3-9321-D42F3E296703}"/>
              </a:ext>
            </a:extLst>
          </p:cNvPr>
          <p:cNvSpPr>
            <a:spLocks noGrp="1"/>
          </p:cNvSpPr>
          <p:nvPr>
            <p:ph type="body" idx="29" hasCustomPrompt="1"/>
          </p:nvPr>
        </p:nvSpPr>
        <p:spPr>
          <a:xfrm>
            <a:off x="3927524" y="2363691"/>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Secțiunea 1</a:t>
            </a:r>
            <a:br>
              <a:rPr lang="ro-RO" noProof="0" dirty="0"/>
            </a:br>
            <a:r>
              <a:rPr lang="ro-RO" noProof="0" dirty="0"/>
              <a:t>Titlu</a:t>
            </a:r>
          </a:p>
        </p:txBody>
      </p:sp>
      <p:sp>
        <p:nvSpPr>
          <p:cNvPr id="29" name="Substituent text 2">
            <a:extLst>
              <a:ext uri="{FF2B5EF4-FFF2-40B4-BE49-F238E27FC236}">
                <a16:creationId xmlns:a16="http://schemas.microsoft.com/office/drawing/2014/main" id="{D9CE08AF-782B-4514-BE33-D3AED71A7344}"/>
              </a:ext>
            </a:extLst>
          </p:cNvPr>
          <p:cNvSpPr>
            <a:spLocks noGrp="1"/>
          </p:cNvSpPr>
          <p:nvPr>
            <p:ph type="body" idx="30" hasCustomPrompt="1"/>
          </p:nvPr>
        </p:nvSpPr>
        <p:spPr>
          <a:xfrm>
            <a:off x="3806132" y="1185842"/>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MILIARDE</a:t>
            </a:r>
          </a:p>
        </p:txBody>
      </p:sp>
      <p:sp>
        <p:nvSpPr>
          <p:cNvPr id="30" name="Substituent text 15">
            <a:extLst>
              <a:ext uri="{FF2B5EF4-FFF2-40B4-BE49-F238E27FC236}">
                <a16:creationId xmlns:a16="http://schemas.microsoft.com/office/drawing/2014/main" id="{614098B4-704D-42A8-B776-2C93C30C39DA}"/>
              </a:ext>
            </a:extLst>
          </p:cNvPr>
          <p:cNvSpPr>
            <a:spLocks noGrp="1"/>
          </p:cNvSpPr>
          <p:nvPr>
            <p:ph type="body" sz="quarter" idx="31" hasCustomPrompt="1"/>
          </p:nvPr>
        </p:nvSpPr>
        <p:spPr>
          <a:xfrm>
            <a:off x="6113495" y="1767897"/>
            <a:ext cx="168109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50 lei</a:t>
            </a:r>
          </a:p>
        </p:txBody>
      </p:sp>
      <p:sp>
        <p:nvSpPr>
          <p:cNvPr id="31" name="Substituent text 2">
            <a:extLst>
              <a:ext uri="{FF2B5EF4-FFF2-40B4-BE49-F238E27FC236}">
                <a16:creationId xmlns:a16="http://schemas.microsoft.com/office/drawing/2014/main" id="{CE6465F4-0B4D-4B43-BE59-BC984FE8EF05}"/>
              </a:ext>
            </a:extLst>
          </p:cNvPr>
          <p:cNvSpPr>
            <a:spLocks noGrp="1"/>
          </p:cNvSpPr>
          <p:nvPr>
            <p:ph type="body" idx="32" hasCustomPrompt="1"/>
          </p:nvPr>
        </p:nvSpPr>
        <p:spPr>
          <a:xfrm>
            <a:off x="6189088" y="2753338"/>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Secțiunea 1</a:t>
            </a:r>
            <a:br>
              <a:rPr lang="ro-RO" noProof="0" dirty="0"/>
            </a:br>
            <a:r>
              <a:rPr lang="ro-RO" noProof="0" dirty="0"/>
              <a:t>Titlu</a:t>
            </a:r>
          </a:p>
        </p:txBody>
      </p:sp>
      <p:sp>
        <p:nvSpPr>
          <p:cNvPr id="32" name="Substituent text 2">
            <a:extLst>
              <a:ext uri="{FF2B5EF4-FFF2-40B4-BE49-F238E27FC236}">
                <a16:creationId xmlns:a16="http://schemas.microsoft.com/office/drawing/2014/main" id="{4DBC997E-F996-4F59-A610-3C8558F180CA}"/>
              </a:ext>
            </a:extLst>
          </p:cNvPr>
          <p:cNvSpPr>
            <a:spLocks noGrp="1"/>
          </p:cNvSpPr>
          <p:nvPr>
            <p:ph type="body" idx="33" hasCustomPrompt="1"/>
          </p:nvPr>
        </p:nvSpPr>
        <p:spPr>
          <a:xfrm>
            <a:off x="6067696" y="1537655"/>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MILIARDE</a:t>
            </a:r>
          </a:p>
        </p:txBody>
      </p:sp>
      <p:sp>
        <p:nvSpPr>
          <p:cNvPr id="33" name="Substituent text 15">
            <a:extLst>
              <a:ext uri="{FF2B5EF4-FFF2-40B4-BE49-F238E27FC236}">
                <a16:creationId xmlns:a16="http://schemas.microsoft.com/office/drawing/2014/main" id="{D2098E46-8023-469E-86ED-39848BCA69B9}"/>
              </a:ext>
            </a:extLst>
          </p:cNvPr>
          <p:cNvSpPr>
            <a:spLocks noGrp="1"/>
          </p:cNvSpPr>
          <p:nvPr>
            <p:ph type="body" sz="quarter" idx="34" hasCustomPrompt="1"/>
          </p:nvPr>
        </p:nvSpPr>
        <p:spPr>
          <a:xfrm>
            <a:off x="8714444" y="2049128"/>
            <a:ext cx="2010420"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100 lei</a:t>
            </a:r>
          </a:p>
        </p:txBody>
      </p:sp>
      <p:sp>
        <p:nvSpPr>
          <p:cNvPr id="34" name="Substituent text 2">
            <a:extLst>
              <a:ext uri="{FF2B5EF4-FFF2-40B4-BE49-F238E27FC236}">
                <a16:creationId xmlns:a16="http://schemas.microsoft.com/office/drawing/2014/main" id="{93715D94-9DBE-476D-B2A4-208BC6D40C35}"/>
              </a:ext>
            </a:extLst>
          </p:cNvPr>
          <p:cNvSpPr>
            <a:spLocks noGrp="1"/>
          </p:cNvSpPr>
          <p:nvPr>
            <p:ph type="body" idx="35" hasCustomPrompt="1"/>
          </p:nvPr>
        </p:nvSpPr>
        <p:spPr>
          <a:xfrm>
            <a:off x="8981735" y="3034569"/>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Secțiunea 1</a:t>
            </a:r>
            <a:br>
              <a:rPr lang="ro-RO" noProof="0" dirty="0"/>
            </a:br>
            <a:r>
              <a:rPr lang="ro-RO" noProof="0" dirty="0"/>
              <a:t>Titlu</a:t>
            </a:r>
          </a:p>
        </p:txBody>
      </p:sp>
      <p:sp>
        <p:nvSpPr>
          <p:cNvPr id="35" name="Substituent text 2">
            <a:extLst>
              <a:ext uri="{FF2B5EF4-FFF2-40B4-BE49-F238E27FC236}">
                <a16:creationId xmlns:a16="http://schemas.microsoft.com/office/drawing/2014/main" id="{C6E1A50B-8AFF-497B-8AEC-C61D95DC0685}"/>
              </a:ext>
            </a:extLst>
          </p:cNvPr>
          <p:cNvSpPr>
            <a:spLocks noGrp="1"/>
          </p:cNvSpPr>
          <p:nvPr>
            <p:ph type="body" idx="36" hasCustomPrompt="1"/>
          </p:nvPr>
        </p:nvSpPr>
        <p:spPr>
          <a:xfrm>
            <a:off x="9089050" y="1818886"/>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MILIARDE</a:t>
            </a:r>
          </a:p>
        </p:txBody>
      </p:sp>
    </p:spTree>
    <p:extLst>
      <p:ext uri="{BB962C8B-B14F-4D97-AF65-F5344CB8AC3E}">
        <p14:creationId xmlns:p14="http://schemas.microsoft.com/office/powerpoint/2010/main" val="394292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ouă conținuturi cu subtitrar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rtlCol="0" anchor="b">
            <a:normAutofit/>
          </a:bodyPr>
          <a:lstStyle>
            <a:lvl1pPr algn="l">
              <a:defRPr sz="3600"/>
            </a:lvl1pPr>
          </a:lstStyle>
          <a:p>
            <a:pPr rtl="0"/>
            <a:r>
              <a:rPr lang="ro-RO" noProof="0" dirty="0"/>
              <a:t>FACEȚI CLIC PENTRU A EDITA TITLUL</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1625821"/>
            <a:ext cx="5292725"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831851" y="3335524"/>
            <a:ext cx="4817836"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905291"/>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3" name="Substituent text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4" name="Substituent text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8826" y="2905291"/>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Tree>
    <p:extLst>
      <p:ext uri="{BB962C8B-B14F-4D97-AF65-F5344CB8AC3E}">
        <p14:creationId xmlns:p14="http://schemas.microsoft.com/office/powerpoint/2010/main" val="778086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spect diagramă">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806105" y="707529"/>
            <a:ext cx="3704150" cy="569086"/>
          </a:xfrm>
        </p:spPr>
        <p:txBody>
          <a:bodyPr lIns="0" tIns="0" rIns="0" bIns="0" rtlCol="0" anchor="b">
            <a:normAutofit/>
          </a:bodyPr>
          <a:lstStyle>
            <a:lvl1pPr algn="l">
              <a:defRPr sz="3600"/>
            </a:lvl1pPr>
          </a:lstStyle>
          <a:p>
            <a:pPr rtl="0"/>
            <a:r>
              <a:rPr lang="ro-RO" noProof="0" dirty="0"/>
              <a:t>FACEȚI CLIC PENTRU A EDITA</a:t>
            </a:r>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a:off x="-6" y="1375202"/>
            <a:ext cx="3590826" cy="100800"/>
            <a:chOff x="646012" y="3240138"/>
            <a:chExt cx="183060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2" y="3290538"/>
              <a:ext cx="180035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425233"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1" name="Substituent imagine 11" descr="Cadran cu siglele concurenței">
            <a:extLst>
              <a:ext uri="{FF2B5EF4-FFF2-40B4-BE49-F238E27FC236}">
                <a16:creationId xmlns:a16="http://schemas.microsoft.com/office/drawing/2014/main" id="{58A093A6-410B-4E4B-BA54-D31E8313D9B1}"/>
              </a:ext>
            </a:extLst>
          </p:cNvPr>
          <p:cNvSpPr>
            <a:spLocks noGrp="1"/>
          </p:cNvSpPr>
          <p:nvPr>
            <p:ph type="pic" sz="quarter" idx="39" hasCustomPrompt="1"/>
          </p:nvPr>
        </p:nvSpPr>
        <p:spPr>
          <a:xfrm>
            <a:off x="3928670" y="2872719"/>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2</a:t>
            </a:r>
          </a:p>
          <a:p>
            <a:pPr rtl="0"/>
            <a:r>
              <a:rPr lang="ro-RO" noProof="0" dirty="0"/>
              <a:t>Siglă</a:t>
            </a:r>
          </a:p>
        </p:txBody>
      </p:sp>
      <p:sp>
        <p:nvSpPr>
          <p:cNvPr id="22" name="Substituent imagine 11" descr="Cadran cu siglele concurenței">
            <a:extLst>
              <a:ext uri="{FF2B5EF4-FFF2-40B4-BE49-F238E27FC236}">
                <a16:creationId xmlns:a16="http://schemas.microsoft.com/office/drawing/2014/main" id="{C852F764-614E-4E0D-B231-E5EF9B5D3AFE}"/>
              </a:ext>
            </a:extLst>
          </p:cNvPr>
          <p:cNvSpPr>
            <a:spLocks noGrp="1"/>
          </p:cNvSpPr>
          <p:nvPr>
            <p:ph type="pic" sz="quarter" idx="40" hasCustomPrompt="1"/>
          </p:nvPr>
        </p:nvSpPr>
        <p:spPr>
          <a:xfrm>
            <a:off x="806105" y="2171148"/>
            <a:ext cx="1655064"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1</a:t>
            </a:r>
          </a:p>
          <a:p>
            <a:pPr rtl="0"/>
            <a:r>
              <a:rPr lang="ro-RO" noProof="0" dirty="0"/>
              <a:t>Siglă</a:t>
            </a:r>
          </a:p>
        </p:txBody>
      </p:sp>
      <p:sp>
        <p:nvSpPr>
          <p:cNvPr id="25" name="Substituent imagine 11" descr="Cadran cu siglele concurenței">
            <a:extLst>
              <a:ext uri="{FF2B5EF4-FFF2-40B4-BE49-F238E27FC236}">
                <a16:creationId xmlns:a16="http://schemas.microsoft.com/office/drawing/2014/main" id="{0349F007-C349-4EF3-A61F-86C43BEB5478}"/>
              </a:ext>
            </a:extLst>
          </p:cNvPr>
          <p:cNvSpPr>
            <a:spLocks noGrp="1"/>
          </p:cNvSpPr>
          <p:nvPr>
            <p:ph type="pic" sz="quarter" idx="41" hasCustomPrompt="1"/>
          </p:nvPr>
        </p:nvSpPr>
        <p:spPr>
          <a:xfrm>
            <a:off x="2729582" y="4456262"/>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3</a:t>
            </a:r>
          </a:p>
          <a:p>
            <a:pPr rtl="0"/>
            <a:r>
              <a:rPr lang="ro-RO" noProof="0" dirty="0"/>
              <a:t>Siglă</a:t>
            </a:r>
          </a:p>
        </p:txBody>
      </p:sp>
      <p:sp>
        <p:nvSpPr>
          <p:cNvPr id="26" name="Substituent imagine 11" descr="Cadran cu siglele concurenței">
            <a:extLst>
              <a:ext uri="{FF2B5EF4-FFF2-40B4-BE49-F238E27FC236}">
                <a16:creationId xmlns:a16="http://schemas.microsoft.com/office/drawing/2014/main" id="{FEA8BDDC-623F-4C67-AD04-E7801B537019}"/>
              </a:ext>
            </a:extLst>
          </p:cNvPr>
          <p:cNvSpPr>
            <a:spLocks noGrp="1"/>
          </p:cNvSpPr>
          <p:nvPr>
            <p:ph type="pic" sz="quarter" idx="42" hasCustomPrompt="1"/>
          </p:nvPr>
        </p:nvSpPr>
        <p:spPr>
          <a:xfrm>
            <a:off x="6829546" y="2770168"/>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4</a:t>
            </a:r>
          </a:p>
          <a:p>
            <a:pPr rtl="0"/>
            <a:r>
              <a:rPr lang="ro-RO" noProof="0" dirty="0" err="1"/>
              <a:t>Siglăя</a:t>
            </a:r>
            <a:endParaRPr lang="ro-RO" noProof="0" dirty="0"/>
          </a:p>
        </p:txBody>
      </p:sp>
      <p:sp>
        <p:nvSpPr>
          <p:cNvPr id="27" name="Substituent imagine 11" descr="Cadran cu siglele concurenței">
            <a:extLst>
              <a:ext uri="{FF2B5EF4-FFF2-40B4-BE49-F238E27FC236}">
                <a16:creationId xmlns:a16="http://schemas.microsoft.com/office/drawing/2014/main" id="{28B0D00B-97E7-4133-B35A-AC2EF334CD2B}"/>
              </a:ext>
            </a:extLst>
          </p:cNvPr>
          <p:cNvSpPr>
            <a:spLocks noGrp="1"/>
          </p:cNvSpPr>
          <p:nvPr>
            <p:ph type="pic" sz="quarter" idx="43" hasCustomPrompt="1"/>
          </p:nvPr>
        </p:nvSpPr>
        <p:spPr>
          <a:xfrm>
            <a:off x="6610067" y="4588832"/>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5</a:t>
            </a:r>
          </a:p>
          <a:p>
            <a:pPr rtl="0"/>
            <a:r>
              <a:rPr lang="ro-RO" noProof="0" dirty="0"/>
              <a:t>Siglă</a:t>
            </a:r>
          </a:p>
        </p:txBody>
      </p:sp>
      <p:sp>
        <p:nvSpPr>
          <p:cNvPr id="28" name="Substituent imagine 11" descr="Cadran cu siglele concurenței">
            <a:extLst>
              <a:ext uri="{FF2B5EF4-FFF2-40B4-BE49-F238E27FC236}">
                <a16:creationId xmlns:a16="http://schemas.microsoft.com/office/drawing/2014/main" id="{8D1A7417-EFAD-46F6-ADA5-117D4C7B1A9D}"/>
              </a:ext>
            </a:extLst>
          </p:cNvPr>
          <p:cNvSpPr>
            <a:spLocks noGrp="1"/>
          </p:cNvSpPr>
          <p:nvPr>
            <p:ph type="pic" sz="quarter" idx="44" hasCustomPrompt="1"/>
          </p:nvPr>
        </p:nvSpPr>
        <p:spPr>
          <a:xfrm>
            <a:off x="9571158" y="4977452"/>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6</a:t>
            </a:r>
          </a:p>
          <a:p>
            <a:pPr rtl="0"/>
            <a:r>
              <a:rPr lang="ro-RO" noProof="0" dirty="0"/>
              <a:t>Siglă</a:t>
            </a:r>
          </a:p>
        </p:txBody>
      </p:sp>
      <p:sp>
        <p:nvSpPr>
          <p:cNvPr id="29" name="Substituent text 7">
            <a:extLst>
              <a:ext uri="{FF2B5EF4-FFF2-40B4-BE49-F238E27FC236}">
                <a16:creationId xmlns:a16="http://schemas.microsoft.com/office/drawing/2014/main" id="{D4B80E14-BBC8-42CC-8777-FFF50D168A09}"/>
              </a:ext>
            </a:extLst>
          </p:cNvPr>
          <p:cNvSpPr>
            <a:spLocks noGrp="1"/>
          </p:cNvSpPr>
          <p:nvPr>
            <p:ph type="body" sz="quarter" idx="46" hasCustomPrompt="1"/>
          </p:nvPr>
        </p:nvSpPr>
        <p:spPr>
          <a:xfrm>
            <a:off x="789869" y="3642757"/>
            <a:ext cx="2741612" cy="248888"/>
          </a:xfrm>
        </p:spPr>
        <p:txBody>
          <a:bodyPr wrap="square" lIns="0" tIns="0" rIns="0" bIns="0" rtlCol="0">
            <a:noAutofit/>
          </a:bodyPr>
          <a:lstStyle>
            <a:lvl1pPr marL="0" indent="0">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scump</a:t>
            </a:r>
          </a:p>
        </p:txBody>
      </p:sp>
      <p:sp>
        <p:nvSpPr>
          <p:cNvPr id="30" name="Substituent text 7">
            <a:extLst>
              <a:ext uri="{FF2B5EF4-FFF2-40B4-BE49-F238E27FC236}">
                <a16:creationId xmlns:a16="http://schemas.microsoft.com/office/drawing/2014/main" id="{95033551-3DD0-4EBE-8DFD-9335F8BA9268}"/>
              </a:ext>
            </a:extLst>
          </p:cNvPr>
          <p:cNvSpPr>
            <a:spLocks noGrp="1"/>
          </p:cNvSpPr>
          <p:nvPr>
            <p:ph type="body" sz="quarter" idx="48" hasCustomPrompt="1"/>
          </p:nvPr>
        </p:nvSpPr>
        <p:spPr>
          <a:xfrm>
            <a:off x="6315481" y="5884080"/>
            <a:ext cx="2741612" cy="248888"/>
          </a:xfrm>
        </p:spPr>
        <p:txBody>
          <a:bodyPr wrap="square" lIns="0" tIns="0" rIns="0" bIns="0" rtlCol="0">
            <a:noAutofit/>
          </a:bodyPr>
          <a:lstStyle>
            <a:lvl1pPr marL="0" indent="0" algn="l">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puțin accesibil</a:t>
            </a:r>
          </a:p>
        </p:txBody>
      </p:sp>
      <p:sp>
        <p:nvSpPr>
          <p:cNvPr id="31" name="Substituent text 7">
            <a:extLst>
              <a:ext uri="{FF2B5EF4-FFF2-40B4-BE49-F238E27FC236}">
                <a16:creationId xmlns:a16="http://schemas.microsoft.com/office/drawing/2014/main" id="{CC507E62-D7F3-4E81-8DE2-5A7084588A33}"/>
              </a:ext>
            </a:extLst>
          </p:cNvPr>
          <p:cNvSpPr>
            <a:spLocks noGrp="1"/>
          </p:cNvSpPr>
          <p:nvPr>
            <p:ph type="body" sz="quarter" idx="49" hasCustomPrompt="1"/>
          </p:nvPr>
        </p:nvSpPr>
        <p:spPr>
          <a:xfrm>
            <a:off x="6315481" y="1343118"/>
            <a:ext cx="2741612" cy="248888"/>
          </a:xfrm>
        </p:spPr>
        <p:txBody>
          <a:bodyPr wrap="square" lIns="0" tIns="0" rIns="0" bIns="0" rtlCol="0">
            <a:noAutofit/>
          </a:bodyPr>
          <a:lstStyle>
            <a:lvl1pPr marL="0" indent="0" algn="l">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accesibil</a:t>
            </a:r>
          </a:p>
        </p:txBody>
      </p:sp>
      <p:sp>
        <p:nvSpPr>
          <p:cNvPr id="32" name="Substituent imagine 13">
            <a:extLst>
              <a:ext uri="{FF2B5EF4-FFF2-40B4-BE49-F238E27FC236}">
                <a16:creationId xmlns:a16="http://schemas.microsoft.com/office/drawing/2014/main" id="{61EF622D-8E08-41C3-BEBA-2274C2AB487A}"/>
              </a:ext>
            </a:extLst>
          </p:cNvPr>
          <p:cNvSpPr>
            <a:spLocks noGrp="1"/>
          </p:cNvSpPr>
          <p:nvPr>
            <p:ph type="pic" sz="quarter" idx="50"/>
          </p:nvPr>
        </p:nvSpPr>
        <p:spPr>
          <a:xfrm>
            <a:off x="9417999" y="1977257"/>
            <a:ext cx="1481328" cy="758952"/>
          </a:xfrm>
          <a:noFill/>
          <a:ln>
            <a:noFill/>
          </a:ln>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33" name="Substituent text 7">
            <a:extLst>
              <a:ext uri="{FF2B5EF4-FFF2-40B4-BE49-F238E27FC236}">
                <a16:creationId xmlns:a16="http://schemas.microsoft.com/office/drawing/2014/main" id="{690ADA54-0156-49A9-AEF7-A4972EEB15AA}"/>
              </a:ext>
            </a:extLst>
          </p:cNvPr>
          <p:cNvSpPr>
            <a:spLocks noGrp="1"/>
          </p:cNvSpPr>
          <p:nvPr>
            <p:ph type="body" sz="quarter" idx="51" hasCustomPrompt="1"/>
          </p:nvPr>
        </p:nvSpPr>
        <p:spPr>
          <a:xfrm>
            <a:off x="8651686" y="3642757"/>
            <a:ext cx="2741612" cy="248888"/>
          </a:xfrm>
        </p:spPr>
        <p:txBody>
          <a:bodyPr lIns="0" tIns="0" rIns="0" bIns="0" rtlCol="0">
            <a:noAutofit/>
          </a:bodyPr>
          <a:lstStyle>
            <a:lvl1pPr marL="0" indent="0" algn="r">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ieftin</a:t>
            </a:r>
          </a:p>
        </p:txBody>
      </p:sp>
      <p:grpSp>
        <p:nvGrpSpPr>
          <p:cNvPr id="4" name="Grup 3">
            <a:extLst>
              <a:ext uri="{FF2B5EF4-FFF2-40B4-BE49-F238E27FC236}">
                <a16:creationId xmlns:a16="http://schemas.microsoft.com/office/drawing/2014/main" id="{32193FB7-0142-40DD-9186-F3156B0AE4B0}"/>
              </a:ext>
            </a:extLst>
          </p:cNvPr>
          <p:cNvGrpSpPr/>
          <p:nvPr userDrawn="1"/>
        </p:nvGrpSpPr>
        <p:grpSpPr>
          <a:xfrm>
            <a:off x="6045600" y="1376748"/>
            <a:ext cx="100800" cy="5481252"/>
            <a:chOff x="6045600" y="1376748"/>
            <a:chExt cx="100800" cy="5481252"/>
          </a:xfrm>
        </p:grpSpPr>
        <p:cxnSp>
          <p:nvCxnSpPr>
            <p:cNvPr id="3" name="Conector drept 2">
              <a:extLst>
                <a:ext uri="{FF2B5EF4-FFF2-40B4-BE49-F238E27FC236}">
                  <a16:creationId xmlns:a16="http://schemas.microsoft.com/office/drawing/2014/main" id="{CD1389D4-2EB7-40E2-B21B-4EE70FCA2236}"/>
                </a:ext>
              </a:extLst>
            </p:cNvPr>
            <p:cNvCxnSpPr>
              <a:cxnSpLocks/>
            </p:cNvCxnSpPr>
            <p:nvPr userDrawn="1"/>
          </p:nvCxnSpPr>
          <p:spPr>
            <a:xfrm rot="16200000">
              <a:off x="3389377" y="4151376"/>
              <a:ext cx="54132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A48E795-AD00-4819-94E4-A5211D331715}"/>
                </a:ext>
              </a:extLst>
            </p:cNvPr>
            <p:cNvSpPr/>
            <p:nvPr userDrawn="1"/>
          </p:nvSpPr>
          <p:spPr>
            <a:xfrm>
              <a:off x="6045600" y="137674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grpSp>
        <p:nvGrpSpPr>
          <p:cNvPr id="37" name="Grup 36">
            <a:extLst>
              <a:ext uri="{FF2B5EF4-FFF2-40B4-BE49-F238E27FC236}">
                <a16:creationId xmlns:a16="http://schemas.microsoft.com/office/drawing/2014/main" id="{41BD97BD-35F4-4534-8B74-24D44A99BC58}"/>
              </a:ext>
            </a:extLst>
          </p:cNvPr>
          <p:cNvGrpSpPr/>
          <p:nvPr userDrawn="1"/>
        </p:nvGrpSpPr>
        <p:grpSpPr>
          <a:xfrm rot="5400000">
            <a:off x="5669857" y="-1673474"/>
            <a:ext cx="100800" cy="11440514"/>
            <a:chOff x="6045600" y="1329588"/>
            <a:chExt cx="100800" cy="11440514"/>
          </a:xfrm>
        </p:grpSpPr>
        <p:cxnSp>
          <p:nvCxnSpPr>
            <p:cNvPr id="38" name="Conector drept 37">
              <a:extLst>
                <a:ext uri="{FF2B5EF4-FFF2-40B4-BE49-F238E27FC236}">
                  <a16:creationId xmlns:a16="http://schemas.microsoft.com/office/drawing/2014/main" id="{D8351F13-467F-49F8-8279-C5B29A51798F}"/>
                </a:ext>
              </a:extLst>
            </p:cNvPr>
            <p:cNvCxnSpPr>
              <a:cxnSpLocks/>
            </p:cNvCxnSpPr>
            <p:nvPr userDrawn="1"/>
          </p:nvCxnSpPr>
          <p:spPr>
            <a:xfrm rot="16200000">
              <a:off x="408032" y="7082102"/>
              <a:ext cx="1137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9AA12FA-7959-4581-B344-DF9E7B0AD37A}"/>
                </a:ext>
              </a:extLst>
            </p:cNvPr>
            <p:cNvSpPr/>
            <p:nvPr userDrawn="1"/>
          </p:nvSpPr>
          <p:spPr>
            <a:xfrm>
              <a:off x="6045600" y="132958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293955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spect de conținut cu trei secțiuni">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512271"/>
            <a:ext cx="2828198" cy="12868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148315"/>
            <a:ext cx="2216876" cy="2098138"/>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897696"/>
            <a:ext cx="3455460" cy="100800"/>
            <a:chOff x="0" y="3240138"/>
            <a:chExt cx="3455460"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341232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5466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Substituent text 15">
            <a:extLst>
              <a:ext uri="{FF2B5EF4-FFF2-40B4-BE49-F238E27FC236}">
                <a16:creationId xmlns:a16="http://schemas.microsoft.com/office/drawing/2014/main" id="{DA80730C-5AC9-41A0-ACC5-624F0652D685}"/>
              </a:ext>
            </a:extLst>
          </p:cNvPr>
          <p:cNvSpPr>
            <a:spLocks noGrp="1"/>
          </p:cNvSpPr>
          <p:nvPr>
            <p:ph type="body" sz="quarter" idx="26" hasCustomPrompt="1"/>
          </p:nvPr>
        </p:nvSpPr>
        <p:spPr>
          <a:xfrm>
            <a:off x="4475261" y="2631676"/>
            <a:ext cx="978408" cy="978408"/>
          </a:xfrm>
          <a:prstGeom prst="ellipse">
            <a:avLst/>
          </a:prstGeom>
          <a:ln w="6350">
            <a:solidFill>
              <a:schemeClr val="tx1"/>
            </a:solidFill>
          </a:ln>
        </p:spPr>
        <p:txBody>
          <a:bodyPr lIns="0" tIns="7200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1</a:t>
            </a:r>
          </a:p>
        </p:txBody>
      </p:sp>
      <p:sp>
        <p:nvSpPr>
          <p:cNvPr id="22" name="Substituent text 15">
            <a:extLst>
              <a:ext uri="{FF2B5EF4-FFF2-40B4-BE49-F238E27FC236}">
                <a16:creationId xmlns:a16="http://schemas.microsoft.com/office/drawing/2014/main" id="{515B23A8-23EB-4E6E-A24C-4154570D7DC0}"/>
              </a:ext>
            </a:extLst>
          </p:cNvPr>
          <p:cNvSpPr>
            <a:spLocks noGrp="1"/>
          </p:cNvSpPr>
          <p:nvPr>
            <p:ph type="body" sz="quarter" idx="28" hasCustomPrompt="1"/>
          </p:nvPr>
        </p:nvSpPr>
        <p:spPr>
          <a:xfrm>
            <a:off x="7436251" y="2015540"/>
            <a:ext cx="978408" cy="978408"/>
          </a:xfrm>
          <a:prstGeom prst="ellipse">
            <a:avLst/>
          </a:prstGeom>
          <a:ln w="6350">
            <a:solidFill>
              <a:schemeClr val="tx1"/>
            </a:solidFill>
          </a:ln>
        </p:spPr>
        <p:txBody>
          <a:bodyPr lIns="0" tIns="3600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a:t>
            </a:r>
          </a:p>
        </p:txBody>
      </p:sp>
      <p:sp>
        <p:nvSpPr>
          <p:cNvPr id="23" name="Substituent text 15">
            <a:extLst>
              <a:ext uri="{FF2B5EF4-FFF2-40B4-BE49-F238E27FC236}">
                <a16:creationId xmlns:a16="http://schemas.microsoft.com/office/drawing/2014/main" id="{C12919ED-FD55-4081-BB4A-2B2FDA3BED17}"/>
              </a:ext>
            </a:extLst>
          </p:cNvPr>
          <p:cNvSpPr>
            <a:spLocks noGrp="1"/>
          </p:cNvSpPr>
          <p:nvPr>
            <p:ph type="body" sz="quarter" idx="31" hasCustomPrompt="1"/>
          </p:nvPr>
        </p:nvSpPr>
        <p:spPr>
          <a:xfrm>
            <a:off x="10397240" y="1239687"/>
            <a:ext cx="978408" cy="978408"/>
          </a:xfrm>
          <a:prstGeom prst="ellipse">
            <a:avLst/>
          </a:prstGeom>
          <a:ln w="6350">
            <a:solidFill>
              <a:schemeClr val="tx1"/>
            </a:solidFill>
          </a:ln>
        </p:spPr>
        <p:txBody>
          <a:bodyPr lIns="0" tIns="3600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3</a:t>
            </a:r>
          </a:p>
        </p:txBody>
      </p:sp>
      <p:cxnSp>
        <p:nvCxnSpPr>
          <p:cNvPr id="24" name="Conector drept 23">
            <a:extLst>
              <a:ext uri="{FF2B5EF4-FFF2-40B4-BE49-F238E27FC236}">
                <a16:creationId xmlns:a16="http://schemas.microsoft.com/office/drawing/2014/main" id="{56A6259C-432B-4405-9E82-995AF092FB7A}"/>
              </a:ext>
            </a:extLst>
          </p:cNvPr>
          <p:cNvCxnSpPr>
            <a:cxnSpLocks/>
          </p:cNvCxnSpPr>
          <p:nvPr userDrawn="1"/>
        </p:nvCxnSpPr>
        <p:spPr>
          <a:xfrm rot="16200000" flipV="1">
            <a:off x="4068065" y="1728891"/>
            <a:ext cx="179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drept 24">
            <a:extLst>
              <a:ext uri="{FF2B5EF4-FFF2-40B4-BE49-F238E27FC236}">
                <a16:creationId xmlns:a16="http://schemas.microsoft.com/office/drawing/2014/main" id="{13BC485E-8BCE-479F-A7E9-7F9E193E6E96}"/>
              </a:ext>
            </a:extLst>
          </p:cNvPr>
          <p:cNvCxnSpPr>
            <a:cxnSpLocks/>
          </p:cNvCxnSpPr>
          <p:nvPr userDrawn="1"/>
        </p:nvCxnSpPr>
        <p:spPr>
          <a:xfrm>
            <a:off x="4964465" y="836613"/>
            <a:ext cx="592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drept 25">
            <a:extLst>
              <a:ext uri="{FF2B5EF4-FFF2-40B4-BE49-F238E27FC236}">
                <a16:creationId xmlns:a16="http://schemas.microsoft.com/office/drawing/2014/main" id="{D5094BC6-BA16-4E05-868C-3AE971AF3DA4}"/>
              </a:ext>
            </a:extLst>
          </p:cNvPr>
          <p:cNvCxnSpPr>
            <a:cxnSpLocks/>
          </p:cNvCxnSpPr>
          <p:nvPr userDrawn="1"/>
        </p:nvCxnSpPr>
        <p:spPr>
          <a:xfrm rot="16200000" flipV="1">
            <a:off x="10688444" y="1030491"/>
            <a:ext cx="3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ector drept 26">
            <a:extLst>
              <a:ext uri="{FF2B5EF4-FFF2-40B4-BE49-F238E27FC236}">
                <a16:creationId xmlns:a16="http://schemas.microsoft.com/office/drawing/2014/main" id="{F9130EC6-4A8D-447F-862E-E5A693E68C8C}"/>
              </a:ext>
            </a:extLst>
          </p:cNvPr>
          <p:cNvCxnSpPr>
            <a:cxnSpLocks/>
          </p:cNvCxnSpPr>
          <p:nvPr userDrawn="1"/>
        </p:nvCxnSpPr>
        <p:spPr>
          <a:xfrm flipV="1">
            <a:off x="7925455" y="837355"/>
            <a:ext cx="0" cy="1178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Substituent text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3151266" y="4543170"/>
            <a:ext cx="2589369" cy="1280958"/>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0" name="Substituent text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3151265" y="424646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1" name="Substituent text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3151265" y="388390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3" name="Substituent text 2">
            <a:extLst>
              <a:ext uri="{FF2B5EF4-FFF2-40B4-BE49-F238E27FC236}">
                <a16:creationId xmlns:a16="http://schemas.microsoft.com/office/drawing/2014/main" id="{EFE2A8C5-F462-436C-B748-BBE5D58CB8B4}"/>
              </a:ext>
            </a:extLst>
          </p:cNvPr>
          <p:cNvSpPr>
            <a:spLocks noGrp="1"/>
          </p:cNvSpPr>
          <p:nvPr>
            <p:ph type="body" idx="33" hasCustomPrompt="1"/>
          </p:nvPr>
        </p:nvSpPr>
        <p:spPr>
          <a:xfrm>
            <a:off x="6048861" y="3849559"/>
            <a:ext cx="2589369" cy="178695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4" name="Substituent text 2">
            <a:extLst>
              <a:ext uri="{FF2B5EF4-FFF2-40B4-BE49-F238E27FC236}">
                <a16:creationId xmlns:a16="http://schemas.microsoft.com/office/drawing/2014/main" id="{586DAC0D-9859-40A1-8456-F0B43D96718B}"/>
              </a:ext>
            </a:extLst>
          </p:cNvPr>
          <p:cNvSpPr>
            <a:spLocks noGrp="1"/>
          </p:cNvSpPr>
          <p:nvPr>
            <p:ph type="body" idx="34" hasCustomPrompt="1"/>
          </p:nvPr>
        </p:nvSpPr>
        <p:spPr>
          <a:xfrm>
            <a:off x="6048860" y="355285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5" name="Substituent text 2">
            <a:extLst>
              <a:ext uri="{FF2B5EF4-FFF2-40B4-BE49-F238E27FC236}">
                <a16:creationId xmlns:a16="http://schemas.microsoft.com/office/drawing/2014/main" id="{37B983EE-F89D-4F09-8A9F-2347FA364217}"/>
              </a:ext>
            </a:extLst>
          </p:cNvPr>
          <p:cNvSpPr>
            <a:spLocks noGrp="1"/>
          </p:cNvSpPr>
          <p:nvPr>
            <p:ph type="body" idx="35" hasCustomPrompt="1"/>
          </p:nvPr>
        </p:nvSpPr>
        <p:spPr>
          <a:xfrm>
            <a:off x="6048860" y="319029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6" name="Substituent text 2">
            <a:extLst>
              <a:ext uri="{FF2B5EF4-FFF2-40B4-BE49-F238E27FC236}">
                <a16:creationId xmlns:a16="http://schemas.microsoft.com/office/drawing/2014/main" id="{D30DD128-A937-4A2F-B070-523A5BAAE260}"/>
              </a:ext>
            </a:extLst>
          </p:cNvPr>
          <p:cNvSpPr>
            <a:spLocks noGrp="1"/>
          </p:cNvSpPr>
          <p:nvPr>
            <p:ph type="body" idx="36" hasCustomPrompt="1"/>
          </p:nvPr>
        </p:nvSpPr>
        <p:spPr>
          <a:xfrm>
            <a:off x="8975159" y="3147170"/>
            <a:ext cx="2589369" cy="2311934"/>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7" name="Substituent text 2">
            <a:extLst>
              <a:ext uri="{FF2B5EF4-FFF2-40B4-BE49-F238E27FC236}">
                <a16:creationId xmlns:a16="http://schemas.microsoft.com/office/drawing/2014/main" id="{5737B87C-E3C0-46B2-8B79-63EB60491503}"/>
              </a:ext>
            </a:extLst>
          </p:cNvPr>
          <p:cNvSpPr>
            <a:spLocks noGrp="1"/>
          </p:cNvSpPr>
          <p:nvPr>
            <p:ph type="body" idx="37" hasCustomPrompt="1"/>
          </p:nvPr>
        </p:nvSpPr>
        <p:spPr>
          <a:xfrm>
            <a:off x="8975158" y="285046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8" name="Substituent text 2">
            <a:extLst>
              <a:ext uri="{FF2B5EF4-FFF2-40B4-BE49-F238E27FC236}">
                <a16:creationId xmlns:a16="http://schemas.microsoft.com/office/drawing/2014/main" id="{22F76863-7DCD-4365-80F0-001D51F08779}"/>
              </a:ext>
            </a:extLst>
          </p:cNvPr>
          <p:cNvSpPr>
            <a:spLocks noGrp="1"/>
          </p:cNvSpPr>
          <p:nvPr>
            <p:ph type="body" idx="38" hasCustomPrompt="1"/>
          </p:nvPr>
        </p:nvSpPr>
        <p:spPr>
          <a:xfrm>
            <a:off x="8975158" y="248790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Tree>
    <p:extLst>
      <p:ext uri="{BB962C8B-B14F-4D97-AF65-F5344CB8AC3E}">
        <p14:creationId xmlns:p14="http://schemas.microsoft.com/office/powerpoint/2010/main" val="3078273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spect de conținut tabel și diagramă">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rtlCol="0" anchor="b">
            <a:normAutofit/>
          </a:bodyPr>
          <a:lstStyle>
            <a:lvl1pPr algn="l">
              <a:defRPr sz="3600"/>
            </a:lvl1pPr>
          </a:lstStyle>
          <a:p>
            <a:pPr rtl="0"/>
            <a:r>
              <a:rPr lang="ro-RO" noProof="0" dirty="0"/>
              <a:t>FACEȚI CLIC PENTRU A EDITA TITLUL</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031832"/>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4" name="Substituent text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6000" y="2031832"/>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 name="Substituent conținut 2">
            <a:extLst>
              <a:ext uri="{FF2B5EF4-FFF2-40B4-BE49-F238E27FC236}">
                <a16:creationId xmlns:a16="http://schemas.microsoft.com/office/drawing/2014/main" id="{7D36F8EF-728B-45C1-87D8-4AD8FA8F3716}"/>
              </a:ext>
            </a:extLst>
          </p:cNvPr>
          <p:cNvSpPr>
            <a:spLocks noGrp="1"/>
          </p:cNvSpPr>
          <p:nvPr>
            <p:ph sz="quarter" idx="32"/>
          </p:nvPr>
        </p:nvSpPr>
        <p:spPr>
          <a:xfrm>
            <a:off x="803275" y="2524125"/>
            <a:ext cx="4970463" cy="2935288"/>
          </a:xfrm>
        </p:spPr>
        <p:txBody>
          <a:bodyPr rtlCol="0">
            <a:normAutofit/>
          </a:bodyPr>
          <a:lstStyle>
            <a:lvl1pPr>
              <a:defRPr sz="1400"/>
            </a:lvl1pPr>
            <a:lvl2pPr>
              <a:defRPr sz="1400"/>
            </a:lvl2pPr>
            <a:lvl3pPr>
              <a:defRPr sz="1400"/>
            </a:lvl3pPr>
            <a:lvl4pPr>
              <a:defRPr sz="1400"/>
            </a:lvl4pPr>
            <a:lvl5pPr>
              <a:defRPr sz="1400"/>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
        <p:nvSpPr>
          <p:cNvPr id="22" name="Substituent conținut 2">
            <a:extLst>
              <a:ext uri="{FF2B5EF4-FFF2-40B4-BE49-F238E27FC236}">
                <a16:creationId xmlns:a16="http://schemas.microsoft.com/office/drawing/2014/main" id="{7395C5B4-6B03-4F70-96F8-3AE3A7817B52}"/>
              </a:ext>
            </a:extLst>
          </p:cNvPr>
          <p:cNvSpPr>
            <a:spLocks noGrp="1"/>
          </p:cNvSpPr>
          <p:nvPr>
            <p:ph sz="quarter" idx="33"/>
          </p:nvPr>
        </p:nvSpPr>
        <p:spPr>
          <a:xfrm>
            <a:off x="6096000" y="2524125"/>
            <a:ext cx="4970463" cy="2935288"/>
          </a:xfrm>
        </p:spPr>
        <p:txBody>
          <a:bodyPr rtlCol="0">
            <a:normAutofit/>
          </a:bodyPr>
          <a:lstStyle>
            <a:lvl1pPr>
              <a:defRPr sz="1400"/>
            </a:lvl1pPr>
            <a:lvl2pPr>
              <a:defRPr sz="1400"/>
            </a:lvl2pPr>
            <a:lvl3pPr>
              <a:defRPr sz="1400"/>
            </a:lvl3pPr>
            <a:lvl4pPr>
              <a:defRPr sz="1400"/>
            </a:lvl4pPr>
            <a:lvl5pPr>
              <a:defRPr sz="1400"/>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77891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spect conținut cronologi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8736466" y="707529"/>
            <a:ext cx="2673606" cy="569086"/>
          </a:xfrm>
        </p:spPr>
        <p:txBody>
          <a:bodyPr lIns="0" tIns="0" rIns="0" bIns="0" rtlCol="0" anchor="b">
            <a:normAutofit/>
          </a:bodyPr>
          <a:lstStyle>
            <a:lvl1pPr algn="r">
              <a:defRPr sz="3600"/>
            </a:lvl1pPr>
          </a:lstStyle>
          <a:p>
            <a:pPr rtl="0"/>
            <a:r>
              <a:rPr lang="ro-RO" noProof="0" dirty="0"/>
              <a:t>CRONOLOGIE</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9147803" y="1625821"/>
            <a:ext cx="2262267" cy="2021536"/>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9097797" y="1375202"/>
            <a:ext cx="3094215" cy="100800"/>
            <a:chOff x="2729179" y="3240138"/>
            <a:chExt cx="157742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2729179" y="3290538"/>
              <a:ext cx="1551931"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55220"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16" name="Substituent text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2618284" y="685667"/>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930241" y="1079309"/>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5930241" y="786637"/>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4" name="Conector drept 13">
            <a:extLst>
              <a:ext uri="{FF2B5EF4-FFF2-40B4-BE49-F238E27FC236}">
                <a16:creationId xmlns:a16="http://schemas.microsoft.com/office/drawing/2014/main" id="{1AD3A3AB-488E-4090-9FD5-E005D5A9ECF5}"/>
              </a:ext>
            </a:extLst>
          </p:cNvPr>
          <p:cNvCxnSpPr>
            <a:cxnSpLocks/>
          </p:cNvCxnSpPr>
          <p:nvPr userDrawn="1"/>
        </p:nvCxnSpPr>
        <p:spPr>
          <a:xfrm rot="16200000">
            <a:off x="2094269" y="3429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D6729DC-C5B3-485B-B5CD-F06FC3CAFD9A}"/>
              </a:ext>
            </a:extLst>
          </p:cNvPr>
          <p:cNvSpPr/>
          <p:nvPr userDrawn="1"/>
        </p:nvSpPr>
        <p:spPr>
          <a:xfrm>
            <a:off x="5372392" y="959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9" name="Oval 28">
            <a:extLst>
              <a:ext uri="{FF2B5EF4-FFF2-40B4-BE49-F238E27FC236}">
                <a16:creationId xmlns:a16="http://schemas.microsoft.com/office/drawing/2014/main" id="{C4046DD7-8FB2-43D4-8E94-3D35DC3E2891}"/>
              </a:ext>
            </a:extLst>
          </p:cNvPr>
          <p:cNvSpPr/>
          <p:nvPr userDrawn="1"/>
        </p:nvSpPr>
        <p:spPr>
          <a:xfrm>
            <a:off x="5372392" y="5362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0" name="Oval 29">
            <a:extLst>
              <a:ext uri="{FF2B5EF4-FFF2-40B4-BE49-F238E27FC236}">
                <a16:creationId xmlns:a16="http://schemas.microsoft.com/office/drawing/2014/main" id="{A320A73A-D3CB-4E04-B7E2-F3696B8ACDEA}"/>
              </a:ext>
            </a:extLst>
          </p:cNvPr>
          <p:cNvSpPr/>
          <p:nvPr userDrawn="1"/>
        </p:nvSpPr>
        <p:spPr>
          <a:xfrm>
            <a:off x="5372392" y="2427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1" name="Oval 30">
            <a:extLst>
              <a:ext uri="{FF2B5EF4-FFF2-40B4-BE49-F238E27FC236}">
                <a16:creationId xmlns:a16="http://schemas.microsoft.com/office/drawing/2014/main" id="{3E2B01F0-78A8-41AE-95B8-811603402031}"/>
              </a:ext>
            </a:extLst>
          </p:cNvPr>
          <p:cNvSpPr/>
          <p:nvPr userDrawn="1"/>
        </p:nvSpPr>
        <p:spPr>
          <a:xfrm>
            <a:off x="5372392" y="3894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2" name="Substituent text 2">
            <a:extLst>
              <a:ext uri="{FF2B5EF4-FFF2-40B4-BE49-F238E27FC236}">
                <a16:creationId xmlns:a16="http://schemas.microsoft.com/office/drawing/2014/main" id="{A70E382B-B932-45B7-BD95-6D722A4A2480}"/>
              </a:ext>
            </a:extLst>
          </p:cNvPr>
          <p:cNvSpPr>
            <a:spLocks noGrp="1"/>
          </p:cNvSpPr>
          <p:nvPr>
            <p:ph type="body" idx="31" hasCustomPrompt="1"/>
          </p:nvPr>
        </p:nvSpPr>
        <p:spPr>
          <a:xfrm>
            <a:off x="5930241" y="2532448"/>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3" name="Substituent text 2">
            <a:extLst>
              <a:ext uri="{FF2B5EF4-FFF2-40B4-BE49-F238E27FC236}">
                <a16:creationId xmlns:a16="http://schemas.microsoft.com/office/drawing/2014/main" id="{2F096B52-06C2-46DF-BB33-70D931283F16}"/>
              </a:ext>
            </a:extLst>
          </p:cNvPr>
          <p:cNvSpPr>
            <a:spLocks noGrp="1"/>
          </p:cNvSpPr>
          <p:nvPr>
            <p:ph type="body" idx="32" hasCustomPrompt="1"/>
          </p:nvPr>
        </p:nvSpPr>
        <p:spPr>
          <a:xfrm>
            <a:off x="5930241" y="2239776"/>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5" name="Substituent text 2">
            <a:extLst>
              <a:ext uri="{FF2B5EF4-FFF2-40B4-BE49-F238E27FC236}">
                <a16:creationId xmlns:a16="http://schemas.microsoft.com/office/drawing/2014/main" id="{5D87FD43-95C9-4217-AD5F-FE02E28AD4CE}"/>
              </a:ext>
            </a:extLst>
          </p:cNvPr>
          <p:cNvSpPr>
            <a:spLocks noGrp="1"/>
          </p:cNvSpPr>
          <p:nvPr>
            <p:ph type="body" idx="33" hasCustomPrompt="1"/>
          </p:nvPr>
        </p:nvSpPr>
        <p:spPr>
          <a:xfrm>
            <a:off x="5930241" y="3985587"/>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7" name="Substituent text 2">
            <a:extLst>
              <a:ext uri="{FF2B5EF4-FFF2-40B4-BE49-F238E27FC236}">
                <a16:creationId xmlns:a16="http://schemas.microsoft.com/office/drawing/2014/main" id="{A6706CEB-523E-4248-9A66-5D139D8B0DE5}"/>
              </a:ext>
            </a:extLst>
          </p:cNvPr>
          <p:cNvSpPr>
            <a:spLocks noGrp="1"/>
          </p:cNvSpPr>
          <p:nvPr>
            <p:ph type="body" idx="34" hasCustomPrompt="1"/>
          </p:nvPr>
        </p:nvSpPr>
        <p:spPr>
          <a:xfrm>
            <a:off x="5930241" y="3692915"/>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2">
            <a:extLst>
              <a:ext uri="{FF2B5EF4-FFF2-40B4-BE49-F238E27FC236}">
                <a16:creationId xmlns:a16="http://schemas.microsoft.com/office/drawing/2014/main" id="{6ADC931C-F9B2-467E-A024-CB5BE74BAD85}"/>
              </a:ext>
            </a:extLst>
          </p:cNvPr>
          <p:cNvSpPr>
            <a:spLocks noGrp="1"/>
          </p:cNvSpPr>
          <p:nvPr>
            <p:ph type="body" idx="35" hasCustomPrompt="1"/>
          </p:nvPr>
        </p:nvSpPr>
        <p:spPr>
          <a:xfrm>
            <a:off x="5930241" y="5438727"/>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9" name="Substituent text 2">
            <a:extLst>
              <a:ext uri="{FF2B5EF4-FFF2-40B4-BE49-F238E27FC236}">
                <a16:creationId xmlns:a16="http://schemas.microsoft.com/office/drawing/2014/main" id="{0A301DE6-2E75-41F5-9314-B269815BA3F3}"/>
              </a:ext>
            </a:extLst>
          </p:cNvPr>
          <p:cNvSpPr>
            <a:spLocks noGrp="1"/>
          </p:cNvSpPr>
          <p:nvPr>
            <p:ph type="body" idx="36" hasCustomPrompt="1"/>
          </p:nvPr>
        </p:nvSpPr>
        <p:spPr>
          <a:xfrm>
            <a:off x="5930241" y="5146055"/>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0" name="Substituent text 15">
            <a:extLst>
              <a:ext uri="{FF2B5EF4-FFF2-40B4-BE49-F238E27FC236}">
                <a16:creationId xmlns:a16="http://schemas.microsoft.com/office/drawing/2014/main" id="{B9154606-4DE0-4DC7-830A-371423BE4201}"/>
              </a:ext>
            </a:extLst>
          </p:cNvPr>
          <p:cNvSpPr>
            <a:spLocks noGrp="1"/>
          </p:cNvSpPr>
          <p:nvPr>
            <p:ph type="body" sz="quarter" idx="37" hasCustomPrompt="1"/>
          </p:nvPr>
        </p:nvSpPr>
        <p:spPr>
          <a:xfrm>
            <a:off x="2618284" y="2153566"/>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
        <p:nvSpPr>
          <p:cNvPr id="41" name="Substituent text 15">
            <a:extLst>
              <a:ext uri="{FF2B5EF4-FFF2-40B4-BE49-F238E27FC236}">
                <a16:creationId xmlns:a16="http://schemas.microsoft.com/office/drawing/2014/main" id="{5AC8C127-0F88-413C-B7BA-2ED0F81E7D4E}"/>
              </a:ext>
            </a:extLst>
          </p:cNvPr>
          <p:cNvSpPr>
            <a:spLocks noGrp="1"/>
          </p:cNvSpPr>
          <p:nvPr>
            <p:ph type="body" sz="quarter" idx="38" hasCustomPrompt="1"/>
          </p:nvPr>
        </p:nvSpPr>
        <p:spPr>
          <a:xfrm>
            <a:off x="2618284" y="3621465"/>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
        <p:nvSpPr>
          <p:cNvPr id="42" name="Substituent text 15">
            <a:extLst>
              <a:ext uri="{FF2B5EF4-FFF2-40B4-BE49-F238E27FC236}">
                <a16:creationId xmlns:a16="http://schemas.microsoft.com/office/drawing/2014/main" id="{63C5707A-6E08-4B58-A5FE-40063DB6548E}"/>
              </a:ext>
            </a:extLst>
          </p:cNvPr>
          <p:cNvSpPr>
            <a:spLocks noGrp="1"/>
          </p:cNvSpPr>
          <p:nvPr>
            <p:ph type="body" sz="quarter" idx="39" hasCustomPrompt="1"/>
          </p:nvPr>
        </p:nvSpPr>
        <p:spPr>
          <a:xfrm>
            <a:off x="2618284" y="5089363"/>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Tree>
    <p:extLst>
      <p:ext uri="{BB962C8B-B14F-4D97-AF65-F5344CB8AC3E}">
        <p14:creationId xmlns:p14="http://schemas.microsoft.com/office/powerpoint/2010/main" val="3627535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spect tabel">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60000"/>
            <a:ext cx="3911599" cy="1177174"/>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890303"/>
            <a:ext cx="3275463" cy="882062"/>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3598737"/>
            <a:ext cx="3352378" cy="100800"/>
            <a:chOff x="-1228304" y="3240138"/>
            <a:chExt cx="3352378"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316941"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023274"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Substituent tabel 9">
            <a:extLst>
              <a:ext uri="{FF2B5EF4-FFF2-40B4-BE49-F238E27FC236}">
                <a16:creationId xmlns:a16="http://schemas.microsoft.com/office/drawing/2014/main" id="{3F646CE6-E75B-4112-896D-5A26E1F1520E}"/>
              </a:ext>
            </a:extLst>
          </p:cNvPr>
          <p:cNvSpPr>
            <a:spLocks noGrp="1"/>
          </p:cNvSpPr>
          <p:nvPr>
            <p:ph type="tbl" sz="quarter" idx="14"/>
          </p:nvPr>
        </p:nvSpPr>
        <p:spPr>
          <a:xfrm>
            <a:off x="5518150" y="860425"/>
            <a:ext cx="5870575" cy="4867275"/>
          </a:xfrm>
        </p:spPr>
        <p:txBody>
          <a:bodyPr rtlCol="0" anchor="ctr" anchorCtr="0">
            <a:normAutofit/>
          </a:bodyPr>
          <a:lstStyle>
            <a:lvl1pPr marL="0" indent="0" algn="ctr">
              <a:buNone/>
              <a:defRPr sz="2000"/>
            </a:lvl1pPr>
          </a:lstStyle>
          <a:p>
            <a:pPr rtl="0"/>
            <a:r>
              <a:rPr lang="ro-RO" noProof="0"/>
              <a:t>Faceți clic pe pictogramă pentru a adăuga un tabel</a:t>
            </a:r>
            <a:endParaRPr lang="ro-RO" noProof="0" dirty="0"/>
          </a:p>
        </p:txBody>
      </p:sp>
    </p:spTree>
    <p:extLst>
      <p:ext uri="{BB962C8B-B14F-4D97-AF65-F5344CB8AC3E}">
        <p14:creationId xmlns:p14="http://schemas.microsoft.com/office/powerpoint/2010/main" val="3183923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spect conținut de echip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608523"/>
            <a:ext cx="2828198" cy="12868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244567"/>
            <a:ext cx="2828198" cy="2098138"/>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993948"/>
            <a:ext cx="2705796" cy="100800"/>
            <a:chOff x="0" y="3240138"/>
            <a:chExt cx="2705796"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267729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6049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Substituent text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4128617" y="4355032"/>
            <a:ext cx="2066544"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0" name="Substituent text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4128616" y="4042831"/>
            <a:ext cx="2066544"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1" name="Substituent text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4128616" y="3428999"/>
            <a:ext cx="2066544"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9" name="Substituent imagine 8">
            <a:extLst>
              <a:ext uri="{FF2B5EF4-FFF2-40B4-BE49-F238E27FC236}">
                <a16:creationId xmlns:a16="http://schemas.microsoft.com/office/drawing/2014/main" id="{B284A57B-147A-4287-AA6B-E508A9222F7F}"/>
              </a:ext>
            </a:extLst>
          </p:cNvPr>
          <p:cNvSpPr>
            <a:spLocks noGrp="1"/>
          </p:cNvSpPr>
          <p:nvPr>
            <p:ph type="pic" sz="quarter" idx="33"/>
          </p:nvPr>
        </p:nvSpPr>
        <p:spPr>
          <a:xfrm>
            <a:off x="4130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35" name="Substituent imagine 8">
            <a:extLst>
              <a:ext uri="{FF2B5EF4-FFF2-40B4-BE49-F238E27FC236}">
                <a16:creationId xmlns:a16="http://schemas.microsoft.com/office/drawing/2014/main" id="{9DBE0996-CEA3-41C3-A75A-84DC3C2B5194}"/>
              </a:ext>
            </a:extLst>
          </p:cNvPr>
          <p:cNvSpPr>
            <a:spLocks noGrp="1"/>
          </p:cNvSpPr>
          <p:nvPr>
            <p:ph type="pic" sz="quarter" idx="34"/>
          </p:nvPr>
        </p:nvSpPr>
        <p:spPr>
          <a:xfrm>
            <a:off x="9128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36" name="Substituent imagine 8">
            <a:extLst>
              <a:ext uri="{FF2B5EF4-FFF2-40B4-BE49-F238E27FC236}">
                <a16:creationId xmlns:a16="http://schemas.microsoft.com/office/drawing/2014/main" id="{F7B28261-CB14-4E4E-AA66-A0239B3DD28E}"/>
              </a:ext>
            </a:extLst>
          </p:cNvPr>
          <p:cNvSpPr>
            <a:spLocks noGrp="1"/>
          </p:cNvSpPr>
          <p:nvPr>
            <p:ph type="pic" sz="quarter" idx="35"/>
          </p:nvPr>
        </p:nvSpPr>
        <p:spPr>
          <a:xfrm>
            <a:off x="6629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37" name="Substituent text 2">
            <a:extLst>
              <a:ext uri="{FF2B5EF4-FFF2-40B4-BE49-F238E27FC236}">
                <a16:creationId xmlns:a16="http://schemas.microsoft.com/office/drawing/2014/main" id="{BAA53E0C-9536-4177-A63F-0E2565EC53CD}"/>
              </a:ext>
            </a:extLst>
          </p:cNvPr>
          <p:cNvSpPr>
            <a:spLocks noGrp="1"/>
          </p:cNvSpPr>
          <p:nvPr>
            <p:ph type="body" idx="36" hasCustomPrompt="1"/>
          </p:nvPr>
        </p:nvSpPr>
        <p:spPr>
          <a:xfrm>
            <a:off x="9127048" y="4355032"/>
            <a:ext cx="2066400"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2">
            <a:extLst>
              <a:ext uri="{FF2B5EF4-FFF2-40B4-BE49-F238E27FC236}">
                <a16:creationId xmlns:a16="http://schemas.microsoft.com/office/drawing/2014/main" id="{67EF8E36-183B-420B-AF25-17CFA963987A}"/>
              </a:ext>
            </a:extLst>
          </p:cNvPr>
          <p:cNvSpPr>
            <a:spLocks noGrp="1"/>
          </p:cNvSpPr>
          <p:nvPr>
            <p:ph type="body" idx="37" hasCustomPrompt="1"/>
          </p:nvPr>
        </p:nvSpPr>
        <p:spPr>
          <a:xfrm>
            <a:off x="9127047" y="4042831"/>
            <a:ext cx="2066400"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9" name="Substituent text 2">
            <a:extLst>
              <a:ext uri="{FF2B5EF4-FFF2-40B4-BE49-F238E27FC236}">
                <a16:creationId xmlns:a16="http://schemas.microsoft.com/office/drawing/2014/main" id="{58DA6E86-8039-4690-AFE1-7CCF07B7CBAF}"/>
              </a:ext>
            </a:extLst>
          </p:cNvPr>
          <p:cNvSpPr>
            <a:spLocks noGrp="1"/>
          </p:cNvSpPr>
          <p:nvPr>
            <p:ph type="body" idx="38" hasCustomPrompt="1"/>
          </p:nvPr>
        </p:nvSpPr>
        <p:spPr>
          <a:xfrm>
            <a:off x="9127047" y="3428999"/>
            <a:ext cx="2066400"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1" name="Substituent text 2">
            <a:extLst>
              <a:ext uri="{FF2B5EF4-FFF2-40B4-BE49-F238E27FC236}">
                <a16:creationId xmlns:a16="http://schemas.microsoft.com/office/drawing/2014/main" id="{933214B9-0452-4C8B-AB10-922F3C3BCF01}"/>
              </a:ext>
            </a:extLst>
          </p:cNvPr>
          <p:cNvSpPr>
            <a:spLocks noGrp="1"/>
          </p:cNvSpPr>
          <p:nvPr>
            <p:ph type="body" idx="39" hasCustomPrompt="1"/>
          </p:nvPr>
        </p:nvSpPr>
        <p:spPr>
          <a:xfrm>
            <a:off x="6629217" y="4355032"/>
            <a:ext cx="2066400"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2" name="Substituent text 2">
            <a:extLst>
              <a:ext uri="{FF2B5EF4-FFF2-40B4-BE49-F238E27FC236}">
                <a16:creationId xmlns:a16="http://schemas.microsoft.com/office/drawing/2014/main" id="{A5C23113-D98B-48C7-A675-4FD5F50333F3}"/>
              </a:ext>
            </a:extLst>
          </p:cNvPr>
          <p:cNvSpPr>
            <a:spLocks noGrp="1"/>
          </p:cNvSpPr>
          <p:nvPr>
            <p:ph type="body" idx="40" hasCustomPrompt="1"/>
          </p:nvPr>
        </p:nvSpPr>
        <p:spPr>
          <a:xfrm>
            <a:off x="6629216" y="4042831"/>
            <a:ext cx="2066400"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9" name="Substituent text 2">
            <a:extLst>
              <a:ext uri="{FF2B5EF4-FFF2-40B4-BE49-F238E27FC236}">
                <a16:creationId xmlns:a16="http://schemas.microsoft.com/office/drawing/2014/main" id="{09781257-B563-41E0-B9E6-9C7330084BCC}"/>
              </a:ext>
            </a:extLst>
          </p:cNvPr>
          <p:cNvSpPr>
            <a:spLocks noGrp="1"/>
          </p:cNvSpPr>
          <p:nvPr>
            <p:ph type="body" idx="41" hasCustomPrompt="1"/>
          </p:nvPr>
        </p:nvSpPr>
        <p:spPr>
          <a:xfrm>
            <a:off x="6627903" y="3428999"/>
            <a:ext cx="2066400"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cxnSp>
        <p:nvCxnSpPr>
          <p:cNvPr id="32" name="Conector drept 31">
            <a:extLst>
              <a:ext uri="{FF2B5EF4-FFF2-40B4-BE49-F238E27FC236}">
                <a16:creationId xmlns:a16="http://schemas.microsoft.com/office/drawing/2014/main" id="{9A32EC27-ACD8-47C0-A3ED-E4ED58D88358}"/>
              </a:ext>
            </a:extLst>
          </p:cNvPr>
          <p:cNvCxnSpPr/>
          <p:nvPr userDrawn="1"/>
        </p:nvCxnSpPr>
        <p:spPr>
          <a:xfrm>
            <a:off x="6195160" y="2217849"/>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ector drept 32">
            <a:extLst>
              <a:ext uri="{FF2B5EF4-FFF2-40B4-BE49-F238E27FC236}">
                <a16:creationId xmlns:a16="http://schemas.microsoft.com/office/drawing/2014/main" id="{99E8819A-135C-4A5C-9F6A-A3BE05AA294F}"/>
              </a:ext>
            </a:extLst>
          </p:cNvPr>
          <p:cNvCxnSpPr/>
          <p:nvPr userDrawn="1"/>
        </p:nvCxnSpPr>
        <p:spPr>
          <a:xfrm>
            <a:off x="8703909" y="2216687"/>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32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pozitiv aspect conținut de echipă">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rtlCol="0" anchor="b">
            <a:normAutofit/>
          </a:bodyPr>
          <a:lstStyle>
            <a:lvl1pPr algn="r">
              <a:defRPr sz="3600"/>
            </a:lvl1pPr>
          </a:lstStyle>
          <a:p>
            <a:pPr rtl="0"/>
            <a:r>
              <a:rPr lang="ro-RO" noProof="0"/>
              <a:t>Faceți clic pentru a edita stilul de titlu coordonator</a:t>
            </a:r>
            <a:endParaRPr lang="ro-RO" noProof="0" dirty="0"/>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7950838" y="1375202"/>
            <a:ext cx="4241162" cy="100800"/>
            <a:chOff x="439494" y="3240138"/>
            <a:chExt cx="2648035"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439494" y="3290538"/>
              <a:ext cx="2615905"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021805"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958968"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text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958968"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3" name="Substituent imagine 2">
            <a:extLst>
              <a:ext uri="{FF2B5EF4-FFF2-40B4-BE49-F238E27FC236}">
                <a16:creationId xmlns:a16="http://schemas.microsoft.com/office/drawing/2014/main" id="{F6FF07C5-314A-4EA8-B78F-7A51C234D3A1}"/>
              </a:ext>
            </a:extLst>
          </p:cNvPr>
          <p:cNvSpPr>
            <a:spLocks noGrp="1"/>
          </p:cNvSpPr>
          <p:nvPr>
            <p:ph type="pic" sz="quarter" idx="33"/>
          </p:nvPr>
        </p:nvSpPr>
        <p:spPr>
          <a:xfrm>
            <a:off x="721841" y="2764036"/>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23" name="Conector drept 22">
            <a:extLst>
              <a:ext uri="{FF2B5EF4-FFF2-40B4-BE49-F238E27FC236}">
                <a16:creationId xmlns:a16="http://schemas.microsoft.com/office/drawing/2014/main" id="{B691060D-E361-43B0-BFD7-43D7CC4E5CCD}"/>
              </a:ext>
            </a:extLst>
          </p:cNvPr>
          <p:cNvCxnSpPr>
            <a:cxnSpLocks/>
          </p:cNvCxnSpPr>
          <p:nvPr userDrawn="1"/>
        </p:nvCxnSpPr>
        <p:spPr>
          <a:xfrm>
            <a:off x="0" y="3288596"/>
            <a:ext cx="72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Substituent text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1957127"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1" name="Substituent text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1957127"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2" name="Substituent imagine 2">
            <a:extLst>
              <a:ext uri="{FF2B5EF4-FFF2-40B4-BE49-F238E27FC236}">
                <a16:creationId xmlns:a16="http://schemas.microsoft.com/office/drawing/2014/main" id="{76A56D2A-42F0-40C5-96D7-B1AC33152A85}"/>
              </a:ext>
            </a:extLst>
          </p:cNvPr>
          <p:cNvSpPr>
            <a:spLocks noGrp="1"/>
          </p:cNvSpPr>
          <p:nvPr>
            <p:ph type="pic" sz="quarter" idx="36"/>
          </p:nvPr>
        </p:nvSpPr>
        <p:spPr>
          <a:xfrm>
            <a:off x="720000" y="4191893"/>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43" name="Conector drept 42">
            <a:extLst>
              <a:ext uri="{FF2B5EF4-FFF2-40B4-BE49-F238E27FC236}">
                <a16:creationId xmlns:a16="http://schemas.microsoft.com/office/drawing/2014/main" id="{CF6D1C91-9136-4678-A712-92BE9B3902C4}"/>
              </a:ext>
            </a:extLst>
          </p:cNvPr>
          <p:cNvCxnSpPr>
            <a:cxnSpLocks/>
          </p:cNvCxnSpPr>
          <p:nvPr userDrawn="1"/>
        </p:nvCxnSpPr>
        <p:spPr>
          <a:xfrm rot="16200000">
            <a:off x="1111670" y="4028309"/>
            <a:ext cx="3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Substituent text 2">
            <a:extLst>
              <a:ext uri="{FF2B5EF4-FFF2-40B4-BE49-F238E27FC236}">
                <a16:creationId xmlns:a16="http://schemas.microsoft.com/office/drawing/2014/main" id="{BACF15AB-FF8A-422B-840D-88503024E5D3}"/>
              </a:ext>
            </a:extLst>
          </p:cNvPr>
          <p:cNvSpPr>
            <a:spLocks noGrp="1"/>
          </p:cNvSpPr>
          <p:nvPr>
            <p:ph type="body" idx="37" hasCustomPrompt="1"/>
          </p:nvPr>
        </p:nvSpPr>
        <p:spPr>
          <a:xfrm>
            <a:off x="5708709"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5" name="Substituent text 2">
            <a:extLst>
              <a:ext uri="{FF2B5EF4-FFF2-40B4-BE49-F238E27FC236}">
                <a16:creationId xmlns:a16="http://schemas.microsoft.com/office/drawing/2014/main" id="{EFC2028F-7DFE-412D-97DF-707D128D95E0}"/>
              </a:ext>
            </a:extLst>
          </p:cNvPr>
          <p:cNvSpPr>
            <a:spLocks noGrp="1"/>
          </p:cNvSpPr>
          <p:nvPr>
            <p:ph type="body" idx="38" hasCustomPrompt="1"/>
          </p:nvPr>
        </p:nvSpPr>
        <p:spPr>
          <a:xfrm>
            <a:off x="5708709"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7" name="Substituent text 2">
            <a:extLst>
              <a:ext uri="{FF2B5EF4-FFF2-40B4-BE49-F238E27FC236}">
                <a16:creationId xmlns:a16="http://schemas.microsoft.com/office/drawing/2014/main" id="{4349A4F0-1181-4A58-BFD4-4783CD130356}"/>
              </a:ext>
            </a:extLst>
          </p:cNvPr>
          <p:cNvSpPr>
            <a:spLocks noGrp="1"/>
          </p:cNvSpPr>
          <p:nvPr>
            <p:ph type="body" idx="40" hasCustomPrompt="1"/>
          </p:nvPr>
        </p:nvSpPr>
        <p:spPr>
          <a:xfrm>
            <a:off x="5704578"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8" name="Substituent text 2">
            <a:extLst>
              <a:ext uri="{FF2B5EF4-FFF2-40B4-BE49-F238E27FC236}">
                <a16:creationId xmlns:a16="http://schemas.microsoft.com/office/drawing/2014/main" id="{DC1D5D83-8D32-491F-87EB-9DA9360D4F2B}"/>
              </a:ext>
            </a:extLst>
          </p:cNvPr>
          <p:cNvSpPr>
            <a:spLocks noGrp="1"/>
          </p:cNvSpPr>
          <p:nvPr>
            <p:ph type="body" idx="41" hasCustomPrompt="1"/>
          </p:nvPr>
        </p:nvSpPr>
        <p:spPr>
          <a:xfrm>
            <a:off x="5704578"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50" name="Substituent text 2">
            <a:extLst>
              <a:ext uri="{FF2B5EF4-FFF2-40B4-BE49-F238E27FC236}">
                <a16:creationId xmlns:a16="http://schemas.microsoft.com/office/drawing/2014/main" id="{8120723F-A42C-4B81-97FD-6F575E5C2584}"/>
              </a:ext>
            </a:extLst>
          </p:cNvPr>
          <p:cNvSpPr>
            <a:spLocks noGrp="1"/>
          </p:cNvSpPr>
          <p:nvPr>
            <p:ph type="body" idx="43" hasCustomPrompt="1"/>
          </p:nvPr>
        </p:nvSpPr>
        <p:spPr>
          <a:xfrm>
            <a:off x="9453870"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51" name="Substituent text 2">
            <a:extLst>
              <a:ext uri="{FF2B5EF4-FFF2-40B4-BE49-F238E27FC236}">
                <a16:creationId xmlns:a16="http://schemas.microsoft.com/office/drawing/2014/main" id="{27D068F1-398F-4D11-977C-080C8151C786}"/>
              </a:ext>
            </a:extLst>
          </p:cNvPr>
          <p:cNvSpPr>
            <a:spLocks noGrp="1"/>
          </p:cNvSpPr>
          <p:nvPr>
            <p:ph type="body" idx="44" hasCustomPrompt="1"/>
          </p:nvPr>
        </p:nvSpPr>
        <p:spPr>
          <a:xfrm>
            <a:off x="9453870"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53" name="Substituent text 2">
            <a:extLst>
              <a:ext uri="{FF2B5EF4-FFF2-40B4-BE49-F238E27FC236}">
                <a16:creationId xmlns:a16="http://schemas.microsoft.com/office/drawing/2014/main" id="{B795705E-C5CB-46CC-9E41-D2269E07BC15}"/>
              </a:ext>
            </a:extLst>
          </p:cNvPr>
          <p:cNvSpPr>
            <a:spLocks noGrp="1"/>
          </p:cNvSpPr>
          <p:nvPr>
            <p:ph type="body" idx="46" hasCustomPrompt="1"/>
          </p:nvPr>
        </p:nvSpPr>
        <p:spPr>
          <a:xfrm>
            <a:off x="9452029"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54" name="Substituent text 2">
            <a:extLst>
              <a:ext uri="{FF2B5EF4-FFF2-40B4-BE49-F238E27FC236}">
                <a16:creationId xmlns:a16="http://schemas.microsoft.com/office/drawing/2014/main" id="{80211A2B-0F3C-4DBE-AE01-069AE7FC3468}"/>
              </a:ext>
            </a:extLst>
          </p:cNvPr>
          <p:cNvSpPr>
            <a:spLocks noGrp="1"/>
          </p:cNvSpPr>
          <p:nvPr>
            <p:ph type="body" idx="47" hasCustomPrompt="1"/>
          </p:nvPr>
        </p:nvSpPr>
        <p:spPr>
          <a:xfrm>
            <a:off x="9452029"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cxnSp>
        <p:nvCxnSpPr>
          <p:cNvPr id="56" name="Conector drept 55">
            <a:extLst>
              <a:ext uri="{FF2B5EF4-FFF2-40B4-BE49-F238E27FC236}">
                <a16:creationId xmlns:a16="http://schemas.microsoft.com/office/drawing/2014/main" id="{2E5E9742-C670-47AB-AA69-AE65D7915B06}"/>
              </a:ext>
            </a:extLst>
          </p:cNvPr>
          <p:cNvCxnSpPr>
            <a:cxnSpLocks/>
          </p:cNvCxnSpPr>
          <p:nvPr userDrawn="1"/>
        </p:nvCxnSpPr>
        <p:spPr>
          <a:xfrm rot="16200000">
            <a:off x="3531847" y="5364000"/>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Conector drept 56">
            <a:extLst>
              <a:ext uri="{FF2B5EF4-FFF2-40B4-BE49-F238E27FC236}">
                <a16:creationId xmlns:a16="http://schemas.microsoft.com/office/drawing/2014/main" id="{158712DB-5183-45D8-9ABB-6E0795658012}"/>
              </a:ext>
            </a:extLst>
          </p:cNvPr>
          <p:cNvCxnSpPr>
            <a:cxnSpLocks/>
          </p:cNvCxnSpPr>
          <p:nvPr userDrawn="1"/>
        </p:nvCxnSpPr>
        <p:spPr>
          <a:xfrm rot="16200000">
            <a:off x="7274194" y="5363999"/>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Substituent imagine 2">
            <a:extLst>
              <a:ext uri="{FF2B5EF4-FFF2-40B4-BE49-F238E27FC236}">
                <a16:creationId xmlns:a16="http://schemas.microsoft.com/office/drawing/2014/main" id="{417A32F4-3459-4A31-A90E-AA771FD4D491}"/>
              </a:ext>
            </a:extLst>
          </p:cNvPr>
          <p:cNvSpPr>
            <a:spLocks noGrp="1"/>
          </p:cNvSpPr>
          <p:nvPr>
            <p:ph type="pic" sz="quarter" idx="42"/>
          </p:nvPr>
        </p:nvSpPr>
        <p:spPr>
          <a:xfrm>
            <a:off x="4467451" y="4191893"/>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55" name="Substituent imagine 2">
            <a:extLst>
              <a:ext uri="{FF2B5EF4-FFF2-40B4-BE49-F238E27FC236}">
                <a16:creationId xmlns:a16="http://schemas.microsoft.com/office/drawing/2014/main" id="{63549FA7-92E5-4DB1-92FA-15902DFD3753}"/>
              </a:ext>
            </a:extLst>
          </p:cNvPr>
          <p:cNvSpPr>
            <a:spLocks noGrp="1"/>
          </p:cNvSpPr>
          <p:nvPr>
            <p:ph type="pic" sz="quarter" idx="48"/>
          </p:nvPr>
        </p:nvSpPr>
        <p:spPr>
          <a:xfrm>
            <a:off x="8214902" y="4191893"/>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46" name="Substituent imagine 2">
            <a:extLst>
              <a:ext uri="{FF2B5EF4-FFF2-40B4-BE49-F238E27FC236}">
                <a16:creationId xmlns:a16="http://schemas.microsoft.com/office/drawing/2014/main" id="{0F62D330-6A30-4A65-89DA-EDFE4AAD343E}"/>
              </a:ext>
            </a:extLst>
          </p:cNvPr>
          <p:cNvSpPr>
            <a:spLocks noGrp="1"/>
          </p:cNvSpPr>
          <p:nvPr>
            <p:ph type="pic" sz="quarter" idx="39"/>
          </p:nvPr>
        </p:nvSpPr>
        <p:spPr>
          <a:xfrm>
            <a:off x="4469292" y="2764036"/>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52" name="Substituent imagine 2">
            <a:extLst>
              <a:ext uri="{FF2B5EF4-FFF2-40B4-BE49-F238E27FC236}">
                <a16:creationId xmlns:a16="http://schemas.microsoft.com/office/drawing/2014/main" id="{A3FC286B-05E7-4E48-A7FD-197800349118}"/>
              </a:ext>
            </a:extLst>
          </p:cNvPr>
          <p:cNvSpPr>
            <a:spLocks noGrp="1"/>
          </p:cNvSpPr>
          <p:nvPr>
            <p:ph type="pic" sz="quarter" idx="45"/>
          </p:nvPr>
        </p:nvSpPr>
        <p:spPr>
          <a:xfrm>
            <a:off x="8216743" y="2764036"/>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17443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tet secțiune cu imagine">
    <p:spTree>
      <p:nvGrpSpPr>
        <p:cNvPr id="1" name=""/>
        <p:cNvGrpSpPr/>
        <p:nvPr/>
      </p:nvGrpSpPr>
      <p:grpSpPr>
        <a:xfrm>
          <a:off x="0" y="0"/>
          <a:ext cx="0" cy="0"/>
          <a:chOff x="0" y="0"/>
          <a:chExt cx="0" cy="0"/>
        </a:xfrm>
      </p:grpSpPr>
      <p:sp>
        <p:nvSpPr>
          <p:cNvPr id="8" name="Substituent imagine 7">
            <a:extLst>
              <a:ext uri="{FF2B5EF4-FFF2-40B4-BE49-F238E27FC236}">
                <a16:creationId xmlns:a16="http://schemas.microsoft.com/office/drawing/2014/main" id="{C799DC18-D353-427C-B849-0204F13D9B3D}"/>
              </a:ext>
            </a:extLst>
          </p:cNvPr>
          <p:cNvSpPr>
            <a:spLocks noGrp="1"/>
          </p:cNvSpPr>
          <p:nvPr>
            <p:ph type="pic" sz="quarter" idx="14"/>
          </p:nvPr>
        </p:nvSpPr>
        <p:spPr>
          <a:xfrm>
            <a:off x="0" y="0"/>
            <a:ext cx="6083300" cy="6858000"/>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
        <p:nvSpPr>
          <p:cNvPr id="7" name="Dreptunghi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 name="Titlu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rtlCol="0" anchor="b" anchorCtr="0">
            <a:noAutofit/>
          </a:bodyPr>
          <a:lstStyle>
            <a:lvl1pPr>
              <a:defRPr sz="6000"/>
            </a:lvl1pPr>
          </a:lstStyle>
          <a:p>
            <a:pPr rtl="0"/>
            <a:r>
              <a:rPr lang="ro-RO" noProof="0" dirty="0"/>
              <a:t>PREZENTARE</a:t>
            </a:r>
            <a:br>
              <a:rPr lang="ro-RO" noProof="0" dirty="0"/>
            </a:br>
            <a:r>
              <a:rPr lang="ro-RO" noProof="0" dirty="0"/>
              <a:t>TITLU</a:t>
            </a:r>
          </a:p>
        </p:txBody>
      </p:sp>
      <p:sp>
        <p:nvSpPr>
          <p:cNvPr id="4" name="Substituent dată 3">
            <a:extLst>
              <a:ext uri="{FF2B5EF4-FFF2-40B4-BE49-F238E27FC236}">
                <a16:creationId xmlns:a16="http://schemas.microsoft.com/office/drawing/2014/main" id="{2472534F-03A6-408A-9BF1-303D0A440BA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0A24E181-0C50-4F43-A5A7-6FDD1500C708}"/>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grpSp>
        <p:nvGrpSpPr>
          <p:cNvPr id="9" name="Grup 8">
            <a:extLst>
              <a:ext uri="{FF2B5EF4-FFF2-40B4-BE49-F238E27FC236}">
                <a16:creationId xmlns:a16="http://schemas.microsoft.com/office/drawing/2014/main" id="{6F3E26A6-6962-4A35-AA86-805537D45296}"/>
              </a:ext>
            </a:extLst>
          </p:cNvPr>
          <p:cNvGrpSpPr/>
          <p:nvPr userDrawn="1"/>
        </p:nvGrpSpPr>
        <p:grpSpPr>
          <a:xfrm>
            <a:off x="6769768" y="2386683"/>
            <a:ext cx="4698084" cy="102440"/>
            <a:chOff x="3631690" y="2252140"/>
            <a:chExt cx="8183399"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1" name="Conector drept 10">
              <a:extLst>
                <a:ext uri="{FF2B5EF4-FFF2-40B4-BE49-F238E27FC236}">
                  <a16:creationId xmlns:a16="http://schemas.microsoft.com/office/drawing/2014/main" id="{192040D0-01C2-4643-8F84-3B8F334E545C}"/>
                </a:ext>
              </a:extLst>
            </p:cNvPr>
            <p:cNvCxnSpPr/>
            <p:nvPr userDrawn="1"/>
          </p:nvCxnSpPr>
          <p:spPr>
            <a:xfrm>
              <a:off x="3681983" y="2307679"/>
              <a:ext cx="799528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11639510"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3" name="Grup 12">
            <a:extLst>
              <a:ext uri="{FF2B5EF4-FFF2-40B4-BE49-F238E27FC236}">
                <a16:creationId xmlns:a16="http://schemas.microsoft.com/office/drawing/2014/main" id="{BB49A8A6-FEDB-4D20-B581-A84DB8EFE977}"/>
              </a:ext>
            </a:extLst>
          </p:cNvPr>
          <p:cNvGrpSpPr/>
          <p:nvPr userDrawn="1"/>
        </p:nvGrpSpPr>
        <p:grpSpPr>
          <a:xfrm>
            <a:off x="6769768" y="4295484"/>
            <a:ext cx="4698084" cy="100584"/>
            <a:chOff x="3631690" y="2253996"/>
            <a:chExt cx="8183393"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5" name="Conector drept 14">
              <a:extLst>
                <a:ext uri="{FF2B5EF4-FFF2-40B4-BE49-F238E27FC236}">
                  <a16:creationId xmlns:a16="http://schemas.microsoft.com/office/drawing/2014/main" id="{7CC5D776-F60A-4A0C-AA7C-EFACDA2CEA88}"/>
                </a:ext>
              </a:extLst>
            </p:cNvPr>
            <p:cNvCxnSpPr/>
            <p:nvPr userDrawn="1"/>
          </p:nvCxnSpPr>
          <p:spPr>
            <a:xfrm>
              <a:off x="3681983" y="2307679"/>
              <a:ext cx="7995278"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11639504"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
        <p:nvSpPr>
          <p:cNvPr id="17" name="Subtitlu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rtlCol="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sp>
        <p:nvSpPr>
          <p:cNvPr id="18" name="Substituent imagine 9">
            <a:extLst>
              <a:ext uri="{FF2B5EF4-FFF2-40B4-BE49-F238E27FC236}">
                <a16:creationId xmlns:a16="http://schemas.microsoft.com/office/drawing/2014/main" id="{4293BA4F-7776-4C41-BE4F-7247935D5CCC}"/>
              </a:ext>
            </a:extLst>
          </p:cNvPr>
          <p:cNvSpPr>
            <a:spLocks noGrp="1"/>
          </p:cNvSpPr>
          <p:nvPr>
            <p:ph type="pic" sz="quarter" idx="13"/>
          </p:nvPr>
        </p:nvSpPr>
        <p:spPr>
          <a:xfrm>
            <a:off x="3706368" y="3079602"/>
            <a:ext cx="1481328" cy="758952"/>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907692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spect diagramă cu structură radial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461974"/>
            <a:ext cx="4464049" cy="1177174"/>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092276"/>
            <a:ext cx="4443165" cy="1008841"/>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811097"/>
            <a:ext cx="3149152" cy="100800"/>
            <a:chOff x="-1228304" y="3250524"/>
            <a:chExt cx="3149152"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0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20048" y="3250524"/>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Substituent text 2">
            <a:extLst>
              <a:ext uri="{FF2B5EF4-FFF2-40B4-BE49-F238E27FC236}">
                <a16:creationId xmlns:a16="http://schemas.microsoft.com/office/drawing/2014/main" id="{9A5180A6-7D2B-4341-A749-16387D907EEF}"/>
              </a:ext>
            </a:extLst>
          </p:cNvPr>
          <p:cNvSpPr>
            <a:spLocks noGrp="1"/>
          </p:cNvSpPr>
          <p:nvPr>
            <p:ph type="body" idx="34" hasCustomPrompt="1"/>
          </p:nvPr>
        </p:nvSpPr>
        <p:spPr>
          <a:xfrm>
            <a:off x="1262770" y="4138611"/>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37" name="Substituent text 2">
            <a:extLst>
              <a:ext uri="{FF2B5EF4-FFF2-40B4-BE49-F238E27FC236}">
                <a16:creationId xmlns:a16="http://schemas.microsoft.com/office/drawing/2014/main" id="{79DFBEE7-50AA-4F4F-8B5D-AD23ECAD9919}"/>
              </a:ext>
            </a:extLst>
          </p:cNvPr>
          <p:cNvSpPr>
            <a:spLocks noGrp="1"/>
          </p:cNvSpPr>
          <p:nvPr>
            <p:ph type="body" idx="42" hasCustomPrompt="1"/>
          </p:nvPr>
        </p:nvSpPr>
        <p:spPr>
          <a:xfrm>
            <a:off x="1262769" y="4499972"/>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39" name="Substituent text 2">
            <a:extLst>
              <a:ext uri="{FF2B5EF4-FFF2-40B4-BE49-F238E27FC236}">
                <a16:creationId xmlns:a16="http://schemas.microsoft.com/office/drawing/2014/main" id="{306EAF0C-F17D-47D6-BAA1-16745F4F70D9}"/>
              </a:ext>
            </a:extLst>
          </p:cNvPr>
          <p:cNvSpPr>
            <a:spLocks noGrp="1"/>
          </p:cNvSpPr>
          <p:nvPr>
            <p:ph type="body" idx="45" hasCustomPrompt="1"/>
          </p:nvPr>
        </p:nvSpPr>
        <p:spPr>
          <a:xfrm>
            <a:off x="3193135" y="4138611"/>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0" name="Substituent text 2">
            <a:extLst>
              <a:ext uri="{FF2B5EF4-FFF2-40B4-BE49-F238E27FC236}">
                <a16:creationId xmlns:a16="http://schemas.microsoft.com/office/drawing/2014/main" id="{D091E31C-C1DC-4D72-8C9E-3B6BD91E72AF}"/>
              </a:ext>
            </a:extLst>
          </p:cNvPr>
          <p:cNvSpPr>
            <a:spLocks noGrp="1"/>
          </p:cNvSpPr>
          <p:nvPr>
            <p:ph type="body" idx="46" hasCustomPrompt="1"/>
          </p:nvPr>
        </p:nvSpPr>
        <p:spPr>
          <a:xfrm>
            <a:off x="3193134" y="4499972"/>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42" name="Substituent text 2">
            <a:extLst>
              <a:ext uri="{FF2B5EF4-FFF2-40B4-BE49-F238E27FC236}">
                <a16:creationId xmlns:a16="http://schemas.microsoft.com/office/drawing/2014/main" id="{F62E753C-C8BE-457D-9B22-6A8227347A67}"/>
              </a:ext>
            </a:extLst>
          </p:cNvPr>
          <p:cNvSpPr>
            <a:spLocks noGrp="1"/>
          </p:cNvSpPr>
          <p:nvPr>
            <p:ph type="body" idx="47" hasCustomPrompt="1"/>
          </p:nvPr>
        </p:nvSpPr>
        <p:spPr>
          <a:xfrm>
            <a:off x="5123499" y="4142294"/>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3" name="Substituent text 2">
            <a:extLst>
              <a:ext uri="{FF2B5EF4-FFF2-40B4-BE49-F238E27FC236}">
                <a16:creationId xmlns:a16="http://schemas.microsoft.com/office/drawing/2014/main" id="{BC1E8F6C-0BDD-4AFA-9E8D-5EF61AA59F50}"/>
              </a:ext>
            </a:extLst>
          </p:cNvPr>
          <p:cNvSpPr>
            <a:spLocks noGrp="1"/>
          </p:cNvSpPr>
          <p:nvPr>
            <p:ph type="body" idx="48" hasCustomPrompt="1"/>
          </p:nvPr>
        </p:nvSpPr>
        <p:spPr>
          <a:xfrm>
            <a:off x="5123498" y="4503655"/>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45" name="Substituent text 2">
            <a:extLst>
              <a:ext uri="{FF2B5EF4-FFF2-40B4-BE49-F238E27FC236}">
                <a16:creationId xmlns:a16="http://schemas.microsoft.com/office/drawing/2014/main" id="{C70C9772-55FF-4449-988F-6CDDE075E730}"/>
              </a:ext>
            </a:extLst>
          </p:cNvPr>
          <p:cNvSpPr>
            <a:spLocks noGrp="1"/>
          </p:cNvSpPr>
          <p:nvPr>
            <p:ph type="body" idx="49" hasCustomPrompt="1"/>
          </p:nvPr>
        </p:nvSpPr>
        <p:spPr>
          <a:xfrm>
            <a:off x="1262770" y="4826750"/>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6" name="Substituent text 2">
            <a:extLst>
              <a:ext uri="{FF2B5EF4-FFF2-40B4-BE49-F238E27FC236}">
                <a16:creationId xmlns:a16="http://schemas.microsoft.com/office/drawing/2014/main" id="{75EE6DCE-6A55-4D95-85F7-E22E3E268256}"/>
              </a:ext>
            </a:extLst>
          </p:cNvPr>
          <p:cNvSpPr>
            <a:spLocks noGrp="1"/>
          </p:cNvSpPr>
          <p:nvPr>
            <p:ph type="body" idx="50" hasCustomPrompt="1"/>
          </p:nvPr>
        </p:nvSpPr>
        <p:spPr>
          <a:xfrm>
            <a:off x="1262769" y="5188111"/>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48" name="Substituent text 2">
            <a:extLst>
              <a:ext uri="{FF2B5EF4-FFF2-40B4-BE49-F238E27FC236}">
                <a16:creationId xmlns:a16="http://schemas.microsoft.com/office/drawing/2014/main" id="{84DC7882-7541-4AEA-95FE-DDBCF6F9CA32}"/>
              </a:ext>
            </a:extLst>
          </p:cNvPr>
          <p:cNvSpPr>
            <a:spLocks noGrp="1"/>
          </p:cNvSpPr>
          <p:nvPr>
            <p:ph type="body" idx="51" hasCustomPrompt="1"/>
          </p:nvPr>
        </p:nvSpPr>
        <p:spPr>
          <a:xfrm>
            <a:off x="3193135" y="4826750"/>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9" name="Substituent text 2">
            <a:extLst>
              <a:ext uri="{FF2B5EF4-FFF2-40B4-BE49-F238E27FC236}">
                <a16:creationId xmlns:a16="http://schemas.microsoft.com/office/drawing/2014/main" id="{5542D500-4CD6-4FDE-9133-F8020797D9B5}"/>
              </a:ext>
            </a:extLst>
          </p:cNvPr>
          <p:cNvSpPr>
            <a:spLocks noGrp="1"/>
          </p:cNvSpPr>
          <p:nvPr>
            <p:ph type="body" idx="52" hasCustomPrompt="1"/>
          </p:nvPr>
        </p:nvSpPr>
        <p:spPr>
          <a:xfrm>
            <a:off x="3193134" y="5188111"/>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51" name="Substituent text 2">
            <a:extLst>
              <a:ext uri="{FF2B5EF4-FFF2-40B4-BE49-F238E27FC236}">
                <a16:creationId xmlns:a16="http://schemas.microsoft.com/office/drawing/2014/main" id="{500C362B-BA02-4F7D-86F6-3F6F2EF20D04}"/>
              </a:ext>
            </a:extLst>
          </p:cNvPr>
          <p:cNvSpPr>
            <a:spLocks noGrp="1"/>
          </p:cNvSpPr>
          <p:nvPr>
            <p:ph type="body" idx="53" hasCustomPrompt="1"/>
          </p:nvPr>
        </p:nvSpPr>
        <p:spPr>
          <a:xfrm>
            <a:off x="5123499" y="4830433"/>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52" name="Substituent text 2">
            <a:extLst>
              <a:ext uri="{FF2B5EF4-FFF2-40B4-BE49-F238E27FC236}">
                <a16:creationId xmlns:a16="http://schemas.microsoft.com/office/drawing/2014/main" id="{E213E497-634E-40E7-BF08-765CC21529E2}"/>
              </a:ext>
            </a:extLst>
          </p:cNvPr>
          <p:cNvSpPr>
            <a:spLocks noGrp="1"/>
          </p:cNvSpPr>
          <p:nvPr>
            <p:ph type="body" idx="54" hasCustomPrompt="1"/>
          </p:nvPr>
        </p:nvSpPr>
        <p:spPr>
          <a:xfrm>
            <a:off x="5123498" y="5191794"/>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8" name="Oval 7">
            <a:extLst>
              <a:ext uri="{FF2B5EF4-FFF2-40B4-BE49-F238E27FC236}">
                <a16:creationId xmlns:a16="http://schemas.microsoft.com/office/drawing/2014/main" id="{FA01C659-0131-449B-BA07-5BC568F00BF0}"/>
              </a:ext>
            </a:extLst>
          </p:cNvPr>
          <p:cNvSpPr/>
          <p:nvPr userDrawn="1"/>
        </p:nvSpPr>
        <p:spPr>
          <a:xfrm>
            <a:off x="790959" y="4258650"/>
            <a:ext cx="384048" cy="384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4" name="Oval 53">
            <a:extLst>
              <a:ext uri="{FF2B5EF4-FFF2-40B4-BE49-F238E27FC236}">
                <a16:creationId xmlns:a16="http://schemas.microsoft.com/office/drawing/2014/main" id="{69CB80EA-A8D6-4099-9412-0C14095755FF}"/>
              </a:ext>
            </a:extLst>
          </p:cNvPr>
          <p:cNvSpPr/>
          <p:nvPr userDrawn="1"/>
        </p:nvSpPr>
        <p:spPr>
          <a:xfrm>
            <a:off x="790959" y="4965077"/>
            <a:ext cx="384048" cy="384048"/>
          </a:xfrm>
          <a:prstGeom prst="ellipse">
            <a:avLst/>
          </a:prstGeom>
          <a:solidFill>
            <a:srgbClr val="225B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5" name="Oval 54">
            <a:extLst>
              <a:ext uri="{FF2B5EF4-FFF2-40B4-BE49-F238E27FC236}">
                <a16:creationId xmlns:a16="http://schemas.microsoft.com/office/drawing/2014/main" id="{2E20CCE5-B889-49FE-8FA6-A6F0F11A5D91}"/>
              </a:ext>
            </a:extLst>
          </p:cNvPr>
          <p:cNvSpPr/>
          <p:nvPr userDrawn="1"/>
        </p:nvSpPr>
        <p:spPr>
          <a:xfrm>
            <a:off x="2725217" y="4261982"/>
            <a:ext cx="384048" cy="384048"/>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6" name="Oval 55">
            <a:extLst>
              <a:ext uri="{FF2B5EF4-FFF2-40B4-BE49-F238E27FC236}">
                <a16:creationId xmlns:a16="http://schemas.microsoft.com/office/drawing/2014/main" id="{769A77E3-4AFB-45BB-8FDC-4AD084EA9D23}"/>
              </a:ext>
            </a:extLst>
          </p:cNvPr>
          <p:cNvSpPr/>
          <p:nvPr userDrawn="1"/>
        </p:nvSpPr>
        <p:spPr>
          <a:xfrm>
            <a:off x="2725217" y="4968409"/>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7" name="Oval 56">
            <a:extLst>
              <a:ext uri="{FF2B5EF4-FFF2-40B4-BE49-F238E27FC236}">
                <a16:creationId xmlns:a16="http://schemas.microsoft.com/office/drawing/2014/main" id="{53A8B986-3280-4EAC-846B-9167ECC55646}"/>
              </a:ext>
            </a:extLst>
          </p:cNvPr>
          <p:cNvSpPr/>
          <p:nvPr userDrawn="1"/>
        </p:nvSpPr>
        <p:spPr>
          <a:xfrm>
            <a:off x="4660323" y="4257848"/>
            <a:ext cx="384048" cy="384048"/>
          </a:xfrm>
          <a:prstGeom prst="ellipse">
            <a:avLst/>
          </a:prstGeom>
          <a:solidFill>
            <a:srgbClr val="B531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8" name="Oval 57">
            <a:extLst>
              <a:ext uri="{FF2B5EF4-FFF2-40B4-BE49-F238E27FC236}">
                <a16:creationId xmlns:a16="http://schemas.microsoft.com/office/drawing/2014/main" id="{0AE6D315-5EC0-4956-B7BF-B94D2AFE679B}"/>
              </a:ext>
            </a:extLst>
          </p:cNvPr>
          <p:cNvSpPr/>
          <p:nvPr userDrawn="1"/>
        </p:nvSpPr>
        <p:spPr>
          <a:xfrm>
            <a:off x="4660323" y="4964275"/>
            <a:ext cx="384048" cy="3840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12" name="Substituent diagramă 11">
            <a:extLst>
              <a:ext uri="{FF2B5EF4-FFF2-40B4-BE49-F238E27FC236}">
                <a16:creationId xmlns:a16="http://schemas.microsoft.com/office/drawing/2014/main" id="{9ED8422E-0C74-45EF-B794-252146C6639A}"/>
              </a:ext>
            </a:extLst>
          </p:cNvPr>
          <p:cNvSpPr>
            <a:spLocks noGrp="1"/>
          </p:cNvSpPr>
          <p:nvPr>
            <p:ph type="chart" sz="quarter" idx="55"/>
          </p:nvPr>
        </p:nvSpPr>
        <p:spPr>
          <a:xfrm>
            <a:off x="6924675" y="860425"/>
            <a:ext cx="4483100" cy="4573588"/>
          </a:xfrm>
        </p:spPr>
        <p:txBody>
          <a:bodyPr rtlCol="0" anchor="ctr" anchorCtr="0">
            <a:normAutofit/>
          </a:bodyPr>
          <a:lstStyle>
            <a:lvl1pPr marL="0" indent="0" algn="ctr">
              <a:buNone/>
              <a:defRPr sz="1200"/>
            </a:lvl1pPr>
          </a:lstStyle>
          <a:p>
            <a:pPr rtl="0"/>
            <a:r>
              <a:rPr lang="ro-RO" noProof="0"/>
              <a:t>Faceți clic pe pictogramă pentru a adăuga o diagramă</a:t>
            </a:r>
            <a:endParaRPr lang="ro-RO" noProof="0" dirty="0"/>
          </a:p>
        </p:txBody>
      </p:sp>
      <p:sp>
        <p:nvSpPr>
          <p:cNvPr id="35" name="Oval 34">
            <a:extLst>
              <a:ext uri="{FF2B5EF4-FFF2-40B4-BE49-F238E27FC236}">
                <a16:creationId xmlns:a16="http://schemas.microsoft.com/office/drawing/2014/main" id="{E8B7C827-F016-49F6-B775-FAC0E6420466}"/>
              </a:ext>
            </a:extLst>
          </p:cNvPr>
          <p:cNvSpPr/>
          <p:nvPr userDrawn="1"/>
        </p:nvSpPr>
        <p:spPr>
          <a:xfrm>
            <a:off x="6905624" y="905669"/>
            <a:ext cx="4483100" cy="44831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8" name="Oval 37">
            <a:extLst>
              <a:ext uri="{FF2B5EF4-FFF2-40B4-BE49-F238E27FC236}">
                <a16:creationId xmlns:a16="http://schemas.microsoft.com/office/drawing/2014/main" id="{C0F8D2C7-9093-4F92-B8A4-D819FEE69F1F}"/>
              </a:ext>
            </a:extLst>
          </p:cNvPr>
          <p:cNvSpPr/>
          <p:nvPr userDrawn="1"/>
        </p:nvSpPr>
        <p:spPr>
          <a:xfrm>
            <a:off x="8294757" y="2294802"/>
            <a:ext cx="1704834" cy="1704834"/>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cxnSp>
        <p:nvCxnSpPr>
          <p:cNvPr id="41" name="Conector drept 40">
            <a:extLst>
              <a:ext uri="{FF2B5EF4-FFF2-40B4-BE49-F238E27FC236}">
                <a16:creationId xmlns:a16="http://schemas.microsoft.com/office/drawing/2014/main" id="{0DE9D0C0-04C1-4621-8B2D-E65A25A8DCF3}"/>
              </a:ext>
            </a:extLst>
          </p:cNvPr>
          <p:cNvCxnSpPr>
            <a:cxnSpLocks/>
          </p:cNvCxnSpPr>
          <p:nvPr userDrawn="1"/>
        </p:nvCxnSpPr>
        <p:spPr>
          <a:xfrm rot="16200000">
            <a:off x="8675514" y="450000"/>
            <a:ext cx="9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490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spect imagine și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411243"/>
            <a:ext cx="4494133" cy="804338"/>
          </a:xfrm>
        </p:spPr>
        <p:txBody>
          <a:bodyPr lIns="0" tIns="0" rIns="0" bIns="0" rtlCol="0" anchor="b">
            <a:normAutofit/>
          </a:bodyPr>
          <a:lstStyle>
            <a:lvl1pPr>
              <a:defRPr sz="3600"/>
            </a:lvl1pPr>
          </a:lstStyle>
          <a:p>
            <a:pPr rtl="0"/>
            <a:r>
              <a:rPr lang="ro-RO" noProof="0" dirty="0"/>
              <a:t>FACEȚI CLIC PENTRU A EDITA</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564787"/>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924675" y="2314168"/>
            <a:ext cx="5267325" cy="100800"/>
            <a:chOff x="0" y="3240138"/>
            <a:chExt cx="3434400"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3189568"/>
            <a:ext cx="4482996" cy="243260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imagine 7">
            <a:extLst>
              <a:ext uri="{FF2B5EF4-FFF2-40B4-BE49-F238E27FC236}">
                <a16:creationId xmlns:a16="http://schemas.microsoft.com/office/drawing/2014/main" id="{CF430BFB-0A7C-4FB8-B93B-8DA19F3E634A}"/>
              </a:ext>
            </a:extLst>
          </p:cNvPr>
          <p:cNvSpPr>
            <a:spLocks noGrp="1"/>
          </p:cNvSpPr>
          <p:nvPr>
            <p:ph type="pic" sz="quarter" idx="15"/>
          </p:nvPr>
        </p:nvSpPr>
        <p:spPr>
          <a:xfrm>
            <a:off x="-3710" y="1792784"/>
            <a:ext cx="6073999" cy="3721608"/>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128697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țumiri Aspect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imagine 2">
            <a:extLst>
              <a:ext uri="{FF2B5EF4-FFF2-40B4-BE49-F238E27FC236}">
                <a16:creationId xmlns:a16="http://schemas.microsoft.com/office/drawing/2014/main" id="{36EF099F-79D2-486F-A4B2-DD4F699752C8}"/>
              </a:ext>
            </a:extLst>
          </p:cNvPr>
          <p:cNvSpPr>
            <a:spLocks noGrp="1"/>
          </p:cNvSpPr>
          <p:nvPr>
            <p:ph type="pic" sz="quarter" idx="22"/>
          </p:nvPr>
        </p:nvSpPr>
        <p:spPr>
          <a:xfrm>
            <a:off x="6096000" y="0"/>
            <a:ext cx="6089650" cy="6858000"/>
          </a:xfrm>
        </p:spPr>
        <p:txBody>
          <a:bodyPr rtlCol="0" anchor="ctr" anchorCtr="0">
            <a:normAutofit/>
          </a:bodyPr>
          <a:lstStyle>
            <a:lvl1pPr marL="0" indent="0" algn="ctr">
              <a:buNone/>
              <a:defRPr sz="2000"/>
            </a:lvl1pPr>
          </a:lstStyle>
          <a:p>
            <a:pPr rtl="0"/>
            <a:r>
              <a:rPr lang="ro-RO" noProof="0"/>
              <a:t>Faceți clic pe pictogramă pentru a adăuga o imagine</a:t>
            </a:r>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sp>
        <p:nvSpPr>
          <p:cNvPr id="21" name="Titlu 1">
            <a:extLst>
              <a:ext uri="{FF2B5EF4-FFF2-40B4-BE49-F238E27FC236}">
                <a16:creationId xmlns:a16="http://schemas.microsoft.com/office/drawing/2014/main" id="{1FF22294-F2E5-4C74-A30C-46BA988FD586}"/>
              </a:ext>
            </a:extLst>
          </p:cNvPr>
          <p:cNvSpPr>
            <a:spLocks noGrp="1"/>
          </p:cNvSpPr>
          <p:nvPr>
            <p:ph type="title" hasCustomPrompt="1"/>
          </p:nvPr>
        </p:nvSpPr>
        <p:spPr>
          <a:xfrm>
            <a:off x="809959" y="1546091"/>
            <a:ext cx="4846923" cy="1091078"/>
          </a:xfrm>
        </p:spPr>
        <p:txBody>
          <a:bodyPr lIns="0" tIns="0" rIns="0" bIns="0" rtlCol="0" anchor="b" anchorCtr="0">
            <a:noAutofit/>
          </a:bodyPr>
          <a:lstStyle>
            <a:lvl1pPr>
              <a:defRPr sz="5500"/>
            </a:lvl1pPr>
          </a:lstStyle>
          <a:p>
            <a:pPr rtl="0"/>
            <a:r>
              <a:rPr lang="ro-RO" noProof="0" dirty="0"/>
              <a:t>VĂ MULȚUMIM!</a:t>
            </a:r>
          </a:p>
        </p:txBody>
      </p:sp>
      <p:sp>
        <p:nvSpPr>
          <p:cNvPr id="22" name="Substituent text 3">
            <a:extLst>
              <a:ext uri="{FF2B5EF4-FFF2-40B4-BE49-F238E27FC236}">
                <a16:creationId xmlns:a16="http://schemas.microsoft.com/office/drawing/2014/main" id="{FC5C0DA6-1B31-4BDF-BAEB-BF7978102847}"/>
              </a:ext>
            </a:extLst>
          </p:cNvPr>
          <p:cNvSpPr>
            <a:spLocks noGrp="1"/>
          </p:cNvSpPr>
          <p:nvPr>
            <p:ph type="body" sz="quarter" idx="15" hasCustomPrompt="1"/>
          </p:nvPr>
        </p:nvSpPr>
        <p:spPr>
          <a:xfrm>
            <a:off x="825335" y="3083960"/>
            <a:ext cx="4586288" cy="509472"/>
          </a:xfrm>
        </p:spPr>
        <p:txBody>
          <a:bodyPr lIns="0" tIns="0" rIns="0" bIns="0" rtlCol="0" anchor="b" anchorCtr="0">
            <a:noAutofit/>
          </a:bodyPr>
          <a:lstStyle>
            <a:lvl1pPr marL="0" indent="0">
              <a:buNone/>
              <a:defRPr sz="2800" b="0">
                <a:solidFill>
                  <a:schemeClr val="tx1"/>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Iustin Munteanu</a:t>
            </a:r>
          </a:p>
        </p:txBody>
      </p:sp>
      <p:sp>
        <p:nvSpPr>
          <p:cNvPr id="23" name="Substituent text 3">
            <a:extLst>
              <a:ext uri="{FF2B5EF4-FFF2-40B4-BE49-F238E27FC236}">
                <a16:creationId xmlns:a16="http://schemas.microsoft.com/office/drawing/2014/main" id="{5E1647C9-9AC1-4500-A56E-94CABC656E0C}"/>
              </a:ext>
            </a:extLst>
          </p:cNvPr>
          <p:cNvSpPr>
            <a:spLocks noGrp="1"/>
          </p:cNvSpPr>
          <p:nvPr>
            <p:ph type="body" sz="quarter" idx="16" hasCustomPrompt="1"/>
          </p:nvPr>
        </p:nvSpPr>
        <p:spPr>
          <a:xfrm>
            <a:off x="831850" y="3703834"/>
            <a:ext cx="4586288" cy="230941"/>
          </a:xfrm>
        </p:spPr>
        <p:txBody>
          <a:bodyPr lIns="0" tIns="0" rIns="0" bIns="0" rtlCol="0">
            <a:noAutofit/>
          </a:bodyPr>
          <a:lstStyle>
            <a:lvl1pPr marL="0" indent="0">
              <a:buNone/>
              <a:defRPr sz="1700" b="0" i="1">
                <a:solidFill>
                  <a:schemeClr val="tx1"/>
                </a:solidFill>
                <a:latin typeface="+mn-lt"/>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Telefon:</a:t>
            </a:r>
          </a:p>
        </p:txBody>
      </p:sp>
      <p:sp>
        <p:nvSpPr>
          <p:cNvPr id="24" name="Substituent text 3">
            <a:extLst>
              <a:ext uri="{FF2B5EF4-FFF2-40B4-BE49-F238E27FC236}">
                <a16:creationId xmlns:a16="http://schemas.microsoft.com/office/drawing/2014/main" id="{8605CECB-8164-4428-B478-98C42902F9FC}"/>
              </a:ext>
            </a:extLst>
          </p:cNvPr>
          <p:cNvSpPr>
            <a:spLocks noGrp="1"/>
          </p:cNvSpPr>
          <p:nvPr>
            <p:ph type="body" sz="quarter" idx="17" hasCustomPrompt="1"/>
          </p:nvPr>
        </p:nvSpPr>
        <p:spPr>
          <a:xfrm>
            <a:off x="824950" y="3946707"/>
            <a:ext cx="4586288" cy="290167"/>
          </a:xfrm>
        </p:spPr>
        <p:txBody>
          <a:bodyPr lIns="0" tIns="0" rIns="0" bIns="0" rtlCol="0">
            <a:noAutofit/>
          </a:bodyPr>
          <a:lstStyle>
            <a:lvl1pPr marL="0" indent="0">
              <a:buNone/>
              <a:defRPr sz="2000" b="1">
                <a:solidFill>
                  <a:schemeClr val="bg2"/>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+7 888 999 000 11</a:t>
            </a:r>
          </a:p>
        </p:txBody>
      </p:sp>
      <p:sp>
        <p:nvSpPr>
          <p:cNvPr id="25" name="Substituent text 3">
            <a:extLst>
              <a:ext uri="{FF2B5EF4-FFF2-40B4-BE49-F238E27FC236}">
                <a16:creationId xmlns:a16="http://schemas.microsoft.com/office/drawing/2014/main" id="{D39B56C4-E128-4995-91CC-64C268BC7603}"/>
              </a:ext>
            </a:extLst>
          </p:cNvPr>
          <p:cNvSpPr>
            <a:spLocks noGrp="1"/>
          </p:cNvSpPr>
          <p:nvPr>
            <p:ph type="body" sz="quarter" idx="18" hasCustomPrompt="1"/>
          </p:nvPr>
        </p:nvSpPr>
        <p:spPr>
          <a:xfrm>
            <a:off x="838750" y="4423954"/>
            <a:ext cx="4586288" cy="230941"/>
          </a:xfrm>
        </p:spPr>
        <p:txBody>
          <a:bodyPr lIns="0" tIns="0" rIns="0" bIns="0" rtlCol="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E-mail:</a:t>
            </a:r>
          </a:p>
        </p:txBody>
      </p:sp>
      <p:sp>
        <p:nvSpPr>
          <p:cNvPr id="26" name="Substituent text 3">
            <a:extLst>
              <a:ext uri="{FF2B5EF4-FFF2-40B4-BE49-F238E27FC236}">
                <a16:creationId xmlns:a16="http://schemas.microsoft.com/office/drawing/2014/main" id="{94772DA1-74CC-430C-9A8E-5A6586692CAB}"/>
              </a:ext>
            </a:extLst>
          </p:cNvPr>
          <p:cNvSpPr>
            <a:spLocks noGrp="1"/>
          </p:cNvSpPr>
          <p:nvPr>
            <p:ph type="body" sz="quarter" idx="19" hasCustomPrompt="1"/>
          </p:nvPr>
        </p:nvSpPr>
        <p:spPr>
          <a:xfrm>
            <a:off x="831850" y="4650785"/>
            <a:ext cx="4586288" cy="364479"/>
          </a:xfrm>
        </p:spPr>
        <p:txBody>
          <a:bodyPr lIns="0" tIns="0" rIns="0" bIns="0" rtlCol="0">
            <a:noAutofit/>
          </a:bodyPr>
          <a:lstStyle>
            <a:lvl1pPr marL="0" indent="0">
              <a:buNone/>
              <a:defRPr sz="2000" b="1">
                <a:solidFill>
                  <a:schemeClr val="bg2"/>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Munteanu@vanarsdelltd.com</a:t>
            </a:r>
          </a:p>
        </p:txBody>
      </p:sp>
      <p:sp>
        <p:nvSpPr>
          <p:cNvPr id="27" name="Substituent text 3">
            <a:extLst>
              <a:ext uri="{FF2B5EF4-FFF2-40B4-BE49-F238E27FC236}">
                <a16:creationId xmlns:a16="http://schemas.microsoft.com/office/drawing/2014/main" id="{7A073B5B-2BE3-49D1-A646-1492F534C94B}"/>
              </a:ext>
            </a:extLst>
          </p:cNvPr>
          <p:cNvSpPr>
            <a:spLocks noGrp="1"/>
          </p:cNvSpPr>
          <p:nvPr>
            <p:ph type="body" sz="quarter" idx="20" hasCustomPrompt="1"/>
          </p:nvPr>
        </p:nvSpPr>
        <p:spPr>
          <a:xfrm>
            <a:off x="831850" y="5153025"/>
            <a:ext cx="4586288" cy="230941"/>
          </a:xfrm>
        </p:spPr>
        <p:txBody>
          <a:bodyPr lIns="0" tIns="0" rIns="0" bIns="0" rtlCol="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marL="0" lvl="0" indent="0" algn="l" defTabSz="914400" rtl="0" eaLnBrk="1" latinLnBrk="0" hangingPunct="1">
              <a:lnSpc>
                <a:spcPct val="90000"/>
              </a:lnSpc>
              <a:spcBef>
                <a:spcPts val="1000"/>
              </a:spcBef>
              <a:buFont typeface="Arial" panose="020B0604020202020204" pitchFamily="34" charset="0"/>
              <a:buNone/>
            </a:pPr>
            <a:r>
              <a:rPr lang="ro-RO" noProof="0" dirty="0"/>
              <a:t>Site web:</a:t>
            </a:r>
          </a:p>
        </p:txBody>
      </p:sp>
      <p:sp>
        <p:nvSpPr>
          <p:cNvPr id="28" name="Substituent text 3">
            <a:extLst>
              <a:ext uri="{FF2B5EF4-FFF2-40B4-BE49-F238E27FC236}">
                <a16:creationId xmlns:a16="http://schemas.microsoft.com/office/drawing/2014/main" id="{52D10EDD-0329-4443-8665-7603E4A83B16}"/>
              </a:ext>
            </a:extLst>
          </p:cNvPr>
          <p:cNvSpPr>
            <a:spLocks noGrp="1"/>
          </p:cNvSpPr>
          <p:nvPr>
            <p:ph type="body" sz="quarter" idx="21" hasCustomPrompt="1"/>
          </p:nvPr>
        </p:nvSpPr>
        <p:spPr>
          <a:xfrm>
            <a:off x="824950" y="5363814"/>
            <a:ext cx="4586288" cy="364479"/>
          </a:xfrm>
        </p:spPr>
        <p:txBody>
          <a:bodyPr lIns="0" tIns="0" rIns="0" bIns="0" rtlCol="0">
            <a:noAutofit/>
          </a:bodyPr>
          <a:lstStyle>
            <a:lvl1pPr marL="0" indent="0">
              <a:buNone/>
              <a:defRPr sz="2000" b="1">
                <a:solidFill>
                  <a:schemeClr val="bg2"/>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www.vanarsdelltd.com</a:t>
            </a:r>
          </a:p>
        </p:txBody>
      </p:sp>
      <p:grpSp>
        <p:nvGrpSpPr>
          <p:cNvPr id="4" name="Grup 3">
            <a:extLst>
              <a:ext uri="{FF2B5EF4-FFF2-40B4-BE49-F238E27FC236}">
                <a16:creationId xmlns:a16="http://schemas.microsoft.com/office/drawing/2014/main" id="{5F591C52-0202-44BA-A6BE-E2362516B893}"/>
              </a:ext>
            </a:extLst>
          </p:cNvPr>
          <p:cNvGrpSpPr/>
          <p:nvPr userDrawn="1"/>
        </p:nvGrpSpPr>
        <p:grpSpPr>
          <a:xfrm>
            <a:off x="801543" y="2750589"/>
            <a:ext cx="4804913" cy="100800"/>
            <a:chOff x="808548" y="2750589"/>
            <a:chExt cx="4804913" cy="100800"/>
          </a:xfrm>
        </p:grpSpPr>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808548" y="2750589"/>
              <a:ext cx="4750759" cy="100800"/>
              <a:chOff x="336813" y="3240138"/>
              <a:chExt cx="3097587"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336813" y="3285674"/>
                <a:ext cx="304718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29" name="Oval 28">
              <a:extLst>
                <a:ext uri="{FF2B5EF4-FFF2-40B4-BE49-F238E27FC236}">
                  <a16:creationId xmlns:a16="http://schemas.microsoft.com/office/drawing/2014/main" id="{BECBEDE0-51BB-48BD-AAAD-63B6F60C1D57}"/>
                </a:ext>
              </a:extLst>
            </p:cNvPr>
            <p:cNvSpPr/>
            <p:nvPr userDrawn="1"/>
          </p:nvSpPr>
          <p:spPr>
            <a:xfrm flipH="1">
              <a:off x="5512660" y="2750589"/>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grpSp>
        <p:nvGrpSpPr>
          <p:cNvPr id="32" name="Grup 31">
            <a:extLst>
              <a:ext uri="{FF2B5EF4-FFF2-40B4-BE49-F238E27FC236}">
                <a16:creationId xmlns:a16="http://schemas.microsoft.com/office/drawing/2014/main" id="{63E1608D-F119-4C0D-8D91-7CB089C037C8}"/>
              </a:ext>
            </a:extLst>
          </p:cNvPr>
          <p:cNvGrpSpPr/>
          <p:nvPr userDrawn="1"/>
        </p:nvGrpSpPr>
        <p:grpSpPr>
          <a:xfrm>
            <a:off x="801543" y="1660573"/>
            <a:ext cx="4817222" cy="105664"/>
            <a:chOff x="808548" y="2745725"/>
            <a:chExt cx="4817222" cy="105664"/>
          </a:xfrm>
        </p:grpSpPr>
        <p:grpSp>
          <p:nvGrpSpPr>
            <p:cNvPr id="33" name="Grup 32">
              <a:extLst>
                <a:ext uri="{FF2B5EF4-FFF2-40B4-BE49-F238E27FC236}">
                  <a16:creationId xmlns:a16="http://schemas.microsoft.com/office/drawing/2014/main" id="{EBDC0121-6865-4B65-A28B-1CEDB16AAD9E}"/>
                </a:ext>
              </a:extLst>
            </p:cNvPr>
            <p:cNvGrpSpPr/>
            <p:nvPr userDrawn="1"/>
          </p:nvGrpSpPr>
          <p:grpSpPr>
            <a:xfrm flipH="1">
              <a:off x="808548" y="2750589"/>
              <a:ext cx="4750759" cy="100800"/>
              <a:chOff x="336813" y="3240138"/>
              <a:chExt cx="3097587" cy="100800"/>
            </a:xfrm>
          </p:grpSpPr>
          <p:cxnSp>
            <p:nvCxnSpPr>
              <p:cNvPr id="35" name="Conector drept 34">
                <a:extLst>
                  <a:ext uri="{FF2B5EF4-FFF2-40B4-BE49-F238E27FC236}">
                    <a16:creationId xmlns:a16="http://schemas.microsoft.com/office/drawing/2014/main" id="{386E3714-07DE-4318-B5BC-25F879B97D59}"/>
                  </a:ext>
                </a:extLst>
              </p:cNvPr>
              <p:cNvCxnSpPr/>
              <p:nvPr userDrawn="1"/>
            </p:nvCxnSpPr>
            <p:spPr>
              <a:xfrm>
                <a:off x="336813" y="3285674"/>
                <a:ext cx="304718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ECCE30B-E848-4C5E-83A1-A811D489E7B8}"/>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34" name="Oval 33">
              <a:extLst>
                <a:ext uri="{FF2B5EF4-FFF2-40B4-BE49-F238E27FC236}">
                  <a16:creationId xmlns:a16="http://schemas.microsoft.com/office/drawing/2014/main" id="{09817AEC-C67C-49A3-AC5A-669FD4D6D586}"/>
                </a:ext>
              </a:extLst>
            </p:cNvPr>
            <p:cNvSpPr/>
            <p:nvPr userDrawn="1"/>
          </p:nvSpPr>
          <p:spPr>
            <a:xfrm flipH="1">
              <a:off x="5524969" y="2745725"/>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278839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spect conținut plic">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imagine 2">
            <a:extLst>
              <a:ext uri="{FF2B5EF4-FFF2-40B4-BE49-F238E27FC236}">
                <a16:creationId xmlns:a16="http://schemas.microsoft.com/office/drawing/2014/main" id="{96C5B5AA-0D95-4C33-8EBC-90401B51BDB4}"/>
              </a:ext>
            </a:extLst>
          </p:cNvPr>
          <p:cNvSpPr>
            <a:spLocks noGrp="1"/>
          </p:cNvSpPr>
          <p:nvPr>
            <p:ph type="pic" sz="quarter" idx="14"/>
          </p:nvPr>
        </p:nvSpPr>
        <p:spPr>
          <a:xfrm>
            <a:off x="6032" y="1912946"/>
            <a:ext cx="12185968" cy="3493008"/>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3848934" y="457496"/>
            <a:ext cx="4494133" cy="804338"/>
          </a:xfrm>
        </p:spPr>
        <p:txBody>
          <a:bodyPr lIns="0" tIns="0" rIns="0" bIns="0" rtlCol="0" anchor="b">
            <a:normAutofit/>
          </a:bodyPr>
          <a:lstStyle>
            <a:lvl1pPr algn="ctr">
              <a:defRPr sz="3600"/>
            </a:lvl1pPr>
          </a:lstStyle>
          <a:p>
            <a:pPr rtl="0"/>
            <a:r>
              <a:rPr lang="ro-RO" noProof="0" dirty="0"/>
              <a:t>ANEXĂ</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nvGrpSpPr>
          <p:cNvPr id="4" name="Grup 3">
            <a:extLst>
              <a:ext uri="{FF2B5EF4-FFF2-40B4-BE49-F238E27FC236}">
                <a16:creationId xmlns:a16="http://schemas.microsoft.com/office/drawing/2014/main" id="{908B302A-0F76-466E-9FCE-DCEECCBCF6C9}"/>
              </a:ext>
            </a:extLst>
          </p:cNvPr>
          <p:cNvGrpSpPr/>
          <p:nvPr userDrawn="1"/>
        </p:nvGrpSpPr>
        <p:grpSpPr>
          <a:xfrm>
            <a:off x="5367320" y="1509426"/>
            <a:ext cx="1403327" cy="100800"/>
            <a:chOff x="5345460" y="1509426"/>
            <a:chExt cx="1403327" cy="100800"/>
          </a:xfrm>
        </p:grpSpPr>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5345460" y="1509426"/>
              <a:ext cx="1395946" cy="100800"/>
              <a:chOff x="2124376" y="3240138"/>
              <a:chExt cx="910184"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2124376" y="3290538"/>
                <a:ext cx="85938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96883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21" name="Oval 20">
              <a:extLst>
                <a:ext uri="{FF2B5EF4-FFF2-40B4-BE49-F238E27FC236}">
                  <a16:creationId xmlns:a16="http://schemas.microsoft.com/office/drawing/2014/main" id="{427C0C4F-6341-4BE0-931E-AAA6EA2AF137}"/>
                </a:ext>
              </a:extLst>
            </p:cNvPr>
            <p:cNvSpPr/>
            <p:nvPr userDrawn="1"/>
          </p:nvSpPr>
          <p:spPr>
            <a:xfrm flipH="1">
              <a:off x="6647986" y="1509426"/>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2576448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spect conținut mărturii">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5104263" y="707529"/>
            <a:ext cx="6310887" cy="569086"/>
          </a:xfrm>
        </p:spPr>
        <p:txBody>
          <a:bodyPr lIns="0" tIns="0" rIns="0" bIns="0" rtlCol="0" anchor="b">
            <a:normAutofit/>
          </a:bodyPr>
          <a:lstStyle>
            <a:lvl1pPr algn="r">
              <a:defRPr sz="3600"/>
            </a:lvl1pPr>
          </a:lstStyle>
          <a:p>
            <a:pPr rtl="0"/>
            <a:r>
              <a:rPr lang="ro-RO" noProof="0" dirty="0"/>
              <a:t>MĂRTURII</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9396169" y="1375202"/>
            <a:ext cx="2795833" cy="100800"/>
            <a:chOff x="675502" y="3240138"/>
            <a:chExt cx="1745623"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75502" y="3290538"/>
              <a:ext cx="1712761"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355401"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40" name="Substituent text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822459" y="4996962"/>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Titlu client</a:t>
            </a:r>
          </a:p>
        </p:txBody>
      </p:sp>
      <p:sp>
        <p:nvSpPr>
          <p:cNvPr id="41" name="Substituent text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822459" y="4191894"/>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coordonator</a:t>
            </a:r>
            <a:br>
              <a:rPr lang="ro-RO" noProof="0" dirty="0"/>
            </a:br>
            <a:r>
              <a:rPr lang="ro-RO" noProof="0" dirty="0"/>
              <a:t>text</a:t>
            </a:r>
          </a:p>
        </p:txBody>
      </p:sp>
      <p:sp>
        <p:nvSpPr>
          <p:cNvPr id="42" name="Substituent imagine 2">
            <a:extLst>
              <a:ext uri="{FF2B5EF4-FFF2-40B4-BE49-F238E27FC236}">
                <a16:creationId xmlns:a16="http://schemas.microsoft.com/office/drawing/2014/main" id="{76A56D2A-42F0-40C5-96D7-B1AC33152A85}"/>
              </a:ext>
            </a:extLst>
          </p:cNvPr>
          <p:cNvSpPr>
            <a:spLocks noGrp="1"/>
          </p:cNvSpPr>
          <p:nvPr>
            <p:ph type="pic" sz="quarter" idx="36"/>
          </p:nvPr>
        </p:nvSpPr>
        <p:spPr>
          <a:xfrm>
            <a:off x="2447783" y="4435460"/>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43" name="Conector drept 42">
            <a:extLst>
              <a:ext uri="{FF2B5EF4-FFF2-40B4-BE49-F238E27FC236}">
                <a16:creationId xmlns:a16="http://schemas.microsoft.com/office/drawing/2014/main" id="{CF6D1C91-9136-4678-A712-92BE9B3902C4}"/>
              </a:ext>
            </a:extLst>
          </p:cNvPr>
          <p:cNvCxnSpPr>
            <a:cxnSpLocks/>
          </p:cNvCxnSpPr>
          <p:nvPr userDrawn="1"/>
        </p:nvCxnSpPr>
        <p:spPr>
          <a:xfrm flipV="1">
            <a:off x="3000995"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Substituent text 3">
            <a:extLst>
              <a:ext uri="{FF2B5EF4-FFF2-40B4-BE49-F238E27FC236}">
                <a16:creationId xmlns:a16="http://schemas.microsoft.com/office/drawing/2014/main" id="{F2D92A7B-1C40-4AEB-92C3-C35F8C01F1FA}"/>
              </a:ext>
            </a:extLst>
          </p:cNvPr>
          <p:cNvSpPr>
            <a:spLocks noGrp="1"/>
          </p:cNvSpPr>
          <p:nvPr>
            <p:ph type="body" sz="quarter" idx="49"/>
          </p:nvPr>
        </p:nvSpPr>
        <p:spPr>
          <a:xfrm>
            <a:off x="803253"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ro-RO" noProof="0"/>
              <a:t>Faceţi clic pentru a edita Master stiluri text</a:t>
            </a:r>
          </a:p>
        </p:txBody>
      </p:sp>
      <p:sp>
        <p:nvSpPr>
          <p:cNvPr id="24" name="Oval 23">
            <a:extLst>
              <a:ext uri="{FF2B5EF4-FFF2-40B4-BE49-F238E27FC236}">
                <a16:creationId xmlns:a16="http://schemas.microsoft.com/office/drawing/2014/main" id="{F2E312F1-B417-47B6-97E4-7CCA31034F82}"/>
              </a:ext>
            </a:extLst>
          </p:cNvPr>
          <p:cNvSpPr/>
          <p:nvPr userDrawn="1"/>
        </p:nvSpPr>
        <p:spPr>
          <a:xfrm>
            <a:off x="2950595"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8" name="Substituent text 2">
            <a:extLst>
              <a:ext uri="{FF2B5EF4-FFF2-40B4-BE49-F238E27FC236}">
                <a16:creationId xmlns:a16="http://schemas.microsoft.com/office/drawing/2014/main" id="{13DB5D84-04D8-4536-A06B-AED76E7C51D7}"/>
              </a:ext>
            </a:extLst>
          </p:cNvPr>
          <p:cNvSpPr>
            <a:spLocks noGrp="1"/>
          </p:cNvSpPr>
          <p:nvPr>
            <p:ph type="body" idx="50" hasCustomPrompt="1"/>
          </p:nvPr>
        </p:nvSpPr>
        <p:spPr>
          <a:xfrm>
            <a:off x="4586638" y="4996962"/>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Titlu client</a:t>
            </a:r>
          </a:p>
        </p:txBody>
      </p:sp>
      <p:sp>
        <p:nvSpPr>
          <p:cNvPr id="59" name="Substituent text 2">
            <a:extLst>
              <a:ext uri="{FF2B5EF4-FFF2-40B4-BE49-F238E27FC236}">
                <a16:creationId xmlns:a16="http://schemas.microsoft.com/office/drawing/2014/main" id="{3AB0AC7E-7919-422E-95A1-82E8B125756D}"/>
              </a:ext>
            </a:extLst>
          </p:cNvPr>
          <p:cNvSpPr>
            <a:spLocks noGrp="1"/>
          </p:cNvSpPr>
          <p:nvPr>
            <p:ph type="body" idx="51" hasCustomPrompt="1"/>
          </p:nvPr>
        </p:nvSpPr>
        <p:spPr>
          <a:xfrm>
            <a:off x="4586638" y="4191894"/>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coordonator</a:t>
            </a:r>
            <a:br>
              <a:rPr lang="ro-RO" noProof="0" dirty="0"/>
            </a:br>
            <a:r>
              <a:rPr lang="ro-RO" noProof="0" dirty="0"/>
              <a:t>text</a:t>
            </a:r>
          </a:p>
        </p:txBody>
      </p:sp>
      <p:sp>
        <p:nvSpPr>
          <p:cNvPr id="60" name="Substituent imagine 2">
            <a:extLst>
              <a:ext uri="{FF2B5EF4-FFF2-40B4-BE49-F238E27FC236}">
                <a16:creationId xmlns:a16="http://schemas.microsoft.com/office/drawing/2014/main" id="{B44FD76B-D1AE-458B-AF32-E4AA246B0881}"/>
              </a:ext>
            </a:extLst>
          </p:cNvPr>
          <p:cNvSpPr>
            <a:spLocks noGrp="1"/>
          </p:cNvSpPr>
          <p:nvPr>
            <p:ph type="pic" sz="quarter" idx="52"/>
          </p:nvPr>
        </p:nvSpPr>
        <p:spPr>
          <a:xfrm>
            <a:off x="6211962" y="4435460"/>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61" name="Conector drept 60">
            <a:extLst>
              <a:ext uri="{FF2B5EF4-FFF2-40B4-BE49-F238E27FC236}">
                <a16:creationId xmlns:a16="http://schemas.microsoft.com/office/drawing/2014/main" id="{07D22CD4-7F86-495D-B381-7D706058B916}"/>
              </a:ext>
            </a:extLst>
          </p:cNvPr>
          <p:cNvCxnSpPr>
            <a:cxnSpLocks/>
          </p:cNvCxnSpPr>
          <p:nvPr userDrawn="1"/>
        </p:nvCxnSpPr>
        <p:spPr>
          <a:xfrm flipV="1">
            <a:off x="6765174"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Substituent text 3">
            <a:extLst>
              <a:ext uri="{FF2B5EF4-FFF2-40B4-BE49-F238E27FC236}">
                <a16:creationId xmlns:a16="http://schemas.microsoft.com/office/drawing/2014/main" id="{1BA0EB90-BA97-4A18-AD3D-1E839B636DEB}"/>
              </a:ext>
            </a:extLst>
          </p:cNvPr>
          <p:cNvSpPr>
            <a:spLocks noGrp="1"/>
          </p:cNvSpPr>
          <p:nvPr>
            <p:ph type="body" sz="quarter" idx="53"/>
          </p:nvPr>
        </p:nvSpPr>
        <p:spPr>
          <a:xfrm>
            <a:off x="456743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ro-RO" noProof="0"/>
              <a:t>Faceţi clic pentru a edita Master stiluri text</a:t>
            </a:r>
          </a:p>
        </p:txBody>
      </p:sp>
      <p:sp>
        <p:nvSpPr>
          <p:cNvPr id="63" name="Oval 62">
            <a:extLst>
              <a:ext uri="{FF2B5EF4-FFF2-40B4-BE49-F238E27FC236}">
                <a16:creationId xmlns:a16="http://schemas.microsoft.com/office/drawing/2014/main" id="{ED057A87-963C-4F8A-BD4C-959BF8AF699B}"/>
              </a:ext>
            </a:extLst>
          </p:cNvPr>
          <p:cNvSpPr/>
          <p:nvPr userDrawn="1"/>
        </p:nvSpPr>
        <p:spPr>
          <a:xfrm>
            <a:off x="6714774"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64" name="Substituent text 2">
            <a:extLst>
              <a:ext uri="{FF2B5EF4-FFF2-40B4-BE49-F238E27FC236}">
                <a16:creationId xmlns:a16="http://schemas.microsoft.com/office/drawing/2014/main" id="{B6BAFE05-9EC0-4C3C-AB0F-89A83361452F}"/>
              </a:ext>
            </a:extLst>
          </p:cNvPr>
          <p:cNvSpPr>
            <a:spLocks noGrp="1"/>
          </p:cNvSpPr>
          <p:nvPr>
            <p:ph type="body" idx="54" hasCustomPrompt="1"/>
          </p:nvPr>
        </p:nvSpPr>
        <p:spPr>
          <a:xfrm>
            <a:off x="8350818" y="4992196"/>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Titlu client</a:t>
            </a:r>
          </a:p>
        </p:txBody>
      </p:sp>
      <p:sp>
        <p:nvSpPr>
          <p:cNvPr id="65" name="Substituent text 2">
            <a:extLst>
              <a:ext uri="{FF2B5EF4-FFF2-40B4-BE49-F238E27FC236}">
                <a16:creationId xmlns:a16="http://schemas.microsoft.com/office/drawing/2014/main" id="{290BF8E2-78CA-4427-9231-3C5EDC272DEE}"/>
              </a:ext>
            </a:extLst>
          </p:cNvPr>
          <p:cNvSpPr>
            <a:spLocks noGrp="1"/>
          </p:cNvSpPr>
          <p:nvPr>
            <p:ph type="body" idx="55" hasCustomPrompt="1"/>
          </p:nvPr>
        </p:nvSpPr>
        <p:spPr>
          <a:xfrm>
            <a:off x="8350818" y="4187128"/>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coordonator</a:t>
            </a:r>
            <a:br>
              <a:rPr lang="ro-RO" noProof="0" dirty="0"/>
            </a:br>
            <a:r>
              <a:rPr lang="ro-RO" noProof="0" dirty="0"/>
              <a:t>text</a:t>
            </a:r>
          </a:p>
        </p:txBody>
      </p:sp>
      <p:sp>
        <p:nvSpPr>
          <p:cNvPr id="66" name="Substituent imagine 2">
            <a:extLst>
              <a:ext uri="{FF2B5EF4-FFF2-40B4-BE49-F238E27FC236}">
                <a16:creationId xmlns:a16="http://schemas.microsoft.com/office/drawing/2014/main" id="{ACA8732F-AB9E-4253-BB5A-5ADD5BA9B153}"/>
              </a:ext>
            </a:extLst>
          </p:cNvPr>
          <p:cNvSpPr>
            <a:spLocks noGrp="1"/>
          </p:cNvSpPr>
          <p:nvPr>
            <p:ph type="pic" sz="quarter" idx="56"/>
          </p:nvPr>
        </p:nvSpPr>
        <p:spPr>
          <a:xfrm>
            <a:off x="9976142" y="4430694"/>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67" name="Conector drept 66">
            <a:extLst>
              <a:ext uri="{FF2B5EF4-FFF2-40B4-BE49-F238E27FC236}">
                <a16:creationId xmlns:a16="http://schemas.microsoft.com/office/drawing/2014/main" id="{BB9A566A-8C97-4AE6-B9EF-701587499889}"/>
              </a:ext>
            </a:extLst>
          </p:cNvPr>
          <p:cNvCxnSpPr>
            <a:cxnSpLocks/>
          </p:cNvCxnSpPr>
          <p:nvPr userDrawn="1"/>
        </p:nvCxnSpPr>
        <p:spPr>
          <a:xfrm flipV="1">
            <a:off x="10529354" y="3980054"/>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Substituent text 3">
            <a:extLst>
              <a:ext uri="{FF2B5EF4-FFF2-40B4-BE49-F238E27FC236}">
                <a16:creationId xmlns:a16="http://schemas.microsoft.com/office/drawing/2014/main" id="{45B69021-5E85-4B37-B529-366AC57512FD}"/>
              </a:ext>
            </a:extLst>
          </p:cNvPr>
          <p:cNvSpPr>
            <a:spLocks noGrp="1"/>
          </p:cNvSpPr>
          <p:nvPr>
            <p:ph type="body" sz="quarter" idx="57"/>
          </p:nvPr>
        </p:nvSpPr>
        <p:spPr>
          <a:xfrm>
            <a:off x="833161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ro-RO" noProof="0"/>
              <a:t>Faceţi clic pentru a edita Master stiluri text</a:t>
            </a:r>
          </a:p>
        </p:txBody>
      </p:sp>
      <p:sp>
        <p:nvSpPr>
          <p:cNvPr id="69" name="Oval 68">
            <a:extLst>
              <a:ext uri="{FF2B5EF4-FFF2-40B4-BE49-F238E27FC236}">
                <a16:creationId xmlns:a16="http://schemas.microsoft.com/office/drawing/2014/main" id="{E407CD49-808A-445A-96C0-E3083C9FB390}"/>
              </a:ext>
            </a:extLst>
          </p:cNvPr>
          <p:cNvSpPr/>
          <p:nvPr userDrawn="1"/>
        </p:nvSpPr>
        <p:spPr>
          <a:xfrm>
            <a:off x="10478954" y="3925610"/>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Tree>
    <p:extLst>
      <p:ext uri="{BB962C8B-B14F-4D97-AF65-F5344CB8AC3E}">
        <p14:creationId xmlns:p14="http://schemas.microsoft.com/office/powerpoint/2010/main" val="864131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spect conținut de studiu de caz">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980591"/>
            <a:ext cx="4187903" cy="1177174"/>
          </a:xfrm>
        </p:spPr>
        <p:txBody>
          <a:bodyPr lIns="0" tIns="0" rIns="0" bIns="0" rtlCol="0" anchor="b">
            <a:normAutofit/>
          </a:bodyPr>
          <a:lstStyle>
            <a:lvl1pPr>
              <a:defRPr sz="3600"/>
            </a:lvl1pPr>
          </a:lstStyle>
          <a:p>
            <a:pPr rtl="0"/>
            <a:r>
              <a:rPr lang="ro-RO" noProof="0" dirty="0"/>
              <a:t>STUDIU DE CAZ</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610893"/>
            <a:ext cx="4168311" cy="1897530"/>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3319328"/>
            <a:ext cx="3877785" cy="100800"/>
            <a:chOff x="-1228304" y="3240138"/>
            <a:chExt cx="3877785"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797643"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548681"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Substituent text 2">
            <a:extLst>
              <a:ext uri="{FF2B5EF4-FFF2-40B4-BE49-F238E27FC236}">
                <a16:creationId xmlns:a16="http://schemas.microsoft.com/office/drawing/2014/main" id="{82DA762C-1D45-43AA-9DB3-3D8DBE3EACFE}"/>
              </a:ext>
            </a:extLst>
          </p:cNvPr>
          <p:cNvSpPr>
            <a:spLocks noGrp="1"/>
          </p:cNvSpPr>
          <p:nvPr>
            <p:ph type="body" idx="33" hasCustomPrompt="1"/>
          </p:nvPr>
        </p:nvSpPr>
        <p:spPr>
          <a:xfrm>
            <a:off x="5267325" y="1126345"/>
            <a:ext cx="6086475" cy="2662466"/>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2">
            <a:extLst>
              <a:ext uri="{FF2B5EF4-FFF2-40B4-BE49-F238E27FC236}">
                <a16:creationId xmlns:a16="http://schemas.microsoft.com/office/drawing/2014/main" id="{4C3C1BF4-C955-4D71-87E4-BE0F7B619575}"/>
              </a:ext>
            </a:extLst>
          </p:cNvPr>
          <p:cNvSpPr>
            <a:spLocks noGrp="1"/>
          </p:cNvSpPr>
          <p:nvPr>
            <p:ph type="body" idx="34" hasCustomPrompt="1"/>
          </p:nvPr>
        </p:nvSpPr>
        <p:spPr>
          <a:xfrm>
            <a:off x="5269967" y="3909256"/>
            <a:ext cx="6086475" cy="1822399"/>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Tree>
    <p:extLst>
      <p:ext uri="{BB962C8B-B14F-4D97-AF65-F5344CB8AC3E}">
        <p14:creationId xmlns:p14="http://schemas.microsoft.com/office/powerpoint/2010/main" val="2205956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spect telefon mobil și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1294387"/>
            <a:ext cx="5314072" cy="569086"/>
          </a:xfrm>
        </p:spPr>
        <p:txBody>
          <a:bodyPr lIns="0" tIns="0" rIns="0" bIns="0" rtlCol="0" anchor="b">
            <a:normAutofit/>
          </a:bodyPr>
          <a:lstStyle>
            <a:lvl1pPr algn="l">
              <a:defRPr sz="3600"/>
            </a:lvl1pPr>
          </a:lstStyle>
          <a:p>
            <a:pPr rtl="0"/>
            <a:r>
              <a:rPr lang="ro-RO" noProof="0" dirty="0"/>
              <a:t>FACEȚI CLIC PENTRU A EDITA TITLUL</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2212679"/>
            <a:ext cx="5292725"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096000" y="1970230"/>
            <a:ext cx="6096000" cy="100800"/>
            <a:chOff x="646015" y="3248308"/>
            <a:chExt cx="310774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3" name="Substituent text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 name="Dreptunghi 2">
            <a:extLst>
              <a:ext uri="{FF2B5EF4-FFF2-40B4-BE49-F238E27FC236}">
                <a16:creationId xmlns:a16="http://schemas.microsoft.com/office/drawing/2014/main" id="{496B07E0-C579-4C5F-9AD4-6AF791562924}"/>
              </a:ext>
            </a:extLst>
          </p:cNvPr>
          <p:cNvSpPr/>
          <p:nvPr userDrawn="1"/>
        </p:nvSpPr>
        <p:spPr>
          <a:xfrm>
            <a:off x="963549" y="1819285"/>
            <a:ext cx="4306824" cy="3648456"/>
          </a:xfrm>
          <a:prstGeom prst="rect">
            <a:avLst/>
          </a:prstGeom>
          <a:blipFill>
            <a:blip r:embed="rId2">
              <a:extLst>
                <a:ext uri="{96DAC541-7B7A-43D3-8B79-37D633B846F1}">
                  <asvg:svgBlip xmlns:asvg="http://schemas.microsoft.com/office/drawing/2016/SVG/main" r:embed="rId3"/>
                </a:ext>
              </a:extLst>
            </a:blip>
            <a:srcRect/>
            <a:stretch>
              <a:fillRect t="-195" b="-1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1" name="Substituent imagine 2">
            <a:extLst>
              <a:ext uri="{FF2B5EF4-FFF2-40B4-BE49-F238E27FC236}">
                <a16:creationId xmlns:a16="http://schemas.microsoft.com/office/drawing/2014/main" id="{D5639F99-011E-49CF-8ABD-A4DB4439FB47}"/>
              </a:ext>
            </a:extLst>
          </p:cNvPr>
          <p:cNvSpPr>
            <a:spLocks noGrp="1"/>
          </p:cNvSpPr>
          <p:nvPr>
            <p:ph type="pic" sz="quarter" idx="14"/>
          </p:nvPr>
        </p:nvSpPr>
        <p:spPr>
          <a:xfrm>
            <a:off x="3315505" y="1976894"/>
            <a:ext cx="1819656" cy="3108960"/>
          </a:xfrm>
          <a:ln w="254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22" name="Substituent imagine 2">
            <a:extLst>
              <a:ext uri="{FF2B5EF4-FFF2-40B4-BE49-F238E27FC236}">
                <a16:creationId xmlns:a16="http://schemas.microsoft.com/office/drawing/2014/main" id="{028483B2-B562-448D-AEE1-556BC9366BBA}"/>
              </a:ext>
            </a:extLst>
          </p:cNvPr>
          <p:cNvSpPr>
            <a:spLocks noGrp="1"/>
          </p:cNvSpPr>
          <p:nvPr>
            <p:ph type="pic" sz="quarter" idx="31"/>
          </p:nvPr>
        </p:nvSpPr>
        <p:spPr>
          <a:xfrm>
            <a:off x="1102188" y="3517926"/>
            <a:ext cx="2057400" cy="1819656"/>
          </a:xfrm>
          <a:ln w="254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3195763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5" name="Dreptunghi 34">
            <a:extLst>
              <a:ext uri="{FF2B5EF4-FFF2-40B4-BE49-F238E27FC236}">
                <a16:creationId xmlns:a16="http://schemas.microsoft.com/office/drawing/2014/main" id="{42737603-04DB-411C-B2D9-BDFF9AEE89D6}"/>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1" name="Substituent text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618756"/>
          </a:xfrm>
        </p:spPr>
        <p:txBody>
          <a:bodyPr lIns="0" tIns="0" rIns="0" bIns="0" rtlCol="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22" name="Substituent text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2023761"/>
            <a:ext cx="2469965" cy="982274"/>
          </a:xfrm>
        </p:spPr>
        <p:txBody>
          <a:bodyPr lIns="0" rIns="0" bIns="0" rtlCol="0" anchor="ctr" anchorCtr="0">
            <a:normAutofit/>
          </a:bodyPr>
          <a:lstStyle>
            <a:lvl1pPr marL="0" indent="0">
              <a:spcBef>
                <a:spcPts val="0"/>
              </a:spcBef>
              <a:buNone/>
              <a:defRPr lang="en-US" sz="2000" b="1" kern="1200" dirty="0">
                <a:solidFill>
                  <a:schemeClr val="bg2"/>
                </a:solidFill>
                <a:latin typeface="Tahoma" panose="020B0604030504040204" pitchFamily="34" charset="0"/>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dirty="0"/>
              <a:t>Stiluri text coordonator</a:t>
            </a:r>
            <a:br>
              <a:rPr lang="ro-RO" noProof="0" dirty="0"/>
            </a:br>
            <a:r>
              <a:rPr lang="ro-RO" noProof="0" dirty="0"/>
              <a:t> </a:t>
            </a:r>
          </a:p>
        </p:txBody>
      </p:sp>
      <p:sp>
        <p:nvSpPr>
          <p:cNvPr id="23" name="Substituent text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618756"/>
          </a:xfrm>
        </p:spPr>
        <p:txBody>
          <a:bodyPr lIns="0" tIns="0" rIns="0" bIns="0" rtlCol="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24" name="Substituent imagine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731781"/>
            <a:ext cx="1636776" cy="1618488"/>
          </a:xfrm>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25" name="Substituent imagine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731781"/>
            <a:ext cx="1636776" cy="1618488"/>
          </a:xfrm>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26" name="Substituent text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618756"/>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27" name="Substituent text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2023761"/>
            <a:ext cx="1943702" cy="982274"/>
          </a:xfrm>
        </p:spPr>
        <p:txBody>
          <a:bodyPr lIns="0" rIns="0" bIns="0" rtlCol="0" anchor="ctr" anchorCtr="0">
            <a:normAutofit/>
          </a:bodyPr>
          <a:lstStyle>
            <a:lvl1pPr marL="0" indent="0">
              <a:spcBef>
                <a:spcPts val="0"/>
              </a:spcBef>
              <a:buNone/>
              <a:defRPr lang="en-US" sz="2000" b="1" kern="1200" dirty="0">
                <a:solidFill>
                  <a:schemeClr val="bg2"/>
                </a:solidFill>
                <a:latin typeface="Tahoma" panose="020B0604030504040204" pitchFamily="34" charset="0"/>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dirty="0"/>
              <a:t>Stiluri text coordonator</a:t>
            </a:r>
            <a:br>
              <a:rPr lang="ro-RO" noProof="0" dirty="0"/>
            </a:br>
            <a:r>
              <a:rPr lang="ro-RO" noProof="0" dirty="0"/>
              <a:t> </a:t>
            </a:r>
          </a:p>
        </p:txBody>
      </p:sp>
      <p:sp>
        <p:nvSpPr>
          <p:cNvPr id="28" name="Substituent imagine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731781"/>
            <a:ext cx="2048256" cy="896112"/>
          </a:xfrm>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29" name="Substituent text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618756"/>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30" name="Substituent text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2023761"/>
            <a:ext cx="1943702" cy="982274"/>
          </a:xfrm>
        </p:spPr>
        <p:txBody>
          <a:bodyPr lIns="0" rIns="0" bIns="0" rtlCol="0" anchor="ctr" anchorCtr="0">
            <a:normAutofit/>
          </a:bodyPr>
          <a:lstStyle>
            <a:lvl1pPr marL="0" indent="0">
              <a:spcBef>
                <a:spcPts val="0"/>
              </a:spcBef>
              <a:buNone/>
              <a:defRPr lang="en-US" sz="2000" b="1" kern="1200" dirty="0">
                <a:solidFill>
                  <a:schemeClr val="bg2"/>
                </a:solidFill>
                <a:latin typeface="Tahoma" panose="020B0604030504040204" pitchFamily="34" charset="0"/>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dirty="0"/>
              <a:t>Stiluri text coordonator</a:t>
            </a:r>
            <a:br>
              <a:rPr lang="ro-RO" noProof="0" dirty="0"/>
            </a:br>
            <a:r>
              <a:rPr lang="ro-RO" noProof="0" dirty="0"/>
              <a:t> </a:t>
            </a:r>
          </a:p>
        </p:txBody>
      </p:sp>
      <p:sp>
        <p:nvSpPr>
          <p:cNvPr id="32" name="Substituent text 3">
            <a:extLst>
              <a:ext uri="{FF2B5EF4-FFF2-40B4-BE49-F238E27FC236}">
                <a16:creationId xmlns:a16="http://schemas.microsoft.com/office/drawing/2014/main" id="{55D1A91B-BB99-4DC7-B8F5-55514B49A9D1}"/>
              </a:ext>
            </a:extLst>
          </p:cNvPr>
          <p:cNvSpPr>
            <a:spLocks noGrp="1"/>
          </p:cNvSpPr>
          <p:nvPr>
            <p:ph type="body" sz="half" idx="49"/>
          </p:nvPr>
        </p:nvSpPr>
        <p:spPr>
          <a:xfrm>
            <a:off x="7900319" y="4671712"/>
            <a:ext cx="2223939"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33" name="Substituent text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830765"/>
            <a:ext cx="2048256"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34" name="Substituent text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rtlCol="0">
            <a:noAutofit/>
          </a:bodyPr>
          <a:lstStyle>
            <a:lvl1pPr marL="0" indent="0" algn="l">
              <a:buNone/>
              <a:defRPr sz="7000" b="1">
                <a:ln>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0"/>
            <a:r>
              <a:rPr lang="ro-RO" noProof="0" dirty="0"/>
              <a:t>1</a:t>
            </a:r>
          </a:p>
        </p:txBody>
      </p:sp>
      <p:sp>
        <p:nvSpPr>
          <p:cNvPr id="36" name="Substituent text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rtlCol="0">
            <a:noAutofit/>
          </a:bodyPr>
          <a:lstStyle>
            <a:lvl1pPr marL="0" indent="0" algn="l">
              <a:buNone/>
              <a:defRPr lang="ru-RU" sz="7000" b="1" kern="1200" dirty="0">
                <a:ln>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ro-RO" noProof="0" dirty="0"/>
              <a:t>1</a:t>
            </a:r>
          </a:p>
        </p:txBody>
      </p:sp>
      <p:sp>
        <p:nvSpPr>
          <p:cNvPr id="37" name="Substituent text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rtlCol="0">
            <a:noAutofit/>
          </a:bodyPr>
          <a:lstStyle>
            <a:lvl1pPr marL="0" indent="0" algn="l">
              <a:buNone/>
              <a:defRPr lang="ru-RU" sz="7000" b="1" kern="1200" dirty="0">
                <a:ln>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ro-RO" noProof="0" dirty="0"/>
              <a:t>1</a:t>
            </a:r>
          </a:p>
        </p:txBody>
      </p:sp>
      <p:sp>
        <p:nvSpPr>
          <p:cNvPr id="40" name="Substituent text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rtlCol="0" anchor="t" anchorCtr="0">
            <a:normAutofit/>
          </a:bodyPr>
          <a:lstStyle>
            <a:lvl1pPr marL="0" indent="0" algn="r">
              <a:lnSpc>
                <a:spcPct val="100000"/>
              </a:lnSpc>
              <a:spcBef>
                <a:spcPts val="0"/>
              </a:spcBef>
              <a:buNone/>
              <a:defRPr lang="en-US" sz="1400" i="0" kern="120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38" name="Titlu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780001"/>
            <a:ext cx="10512424" cy="606677"/>
          </a:xfrm>
        </p:spPr>
        <p:txBody>
          <a:bodyPr lIns="0" tIns="0" rIns="0" bIns="0" rtlCol="0" anchor="t" anchorCtr="0">
            <a:normAutofit/>
          </a:bodyPr>
          <a:lstStyle>
            <a:lvl1pPr marL="0" algn="r" defTabSz="914400" rtl="0" eaLnBrk="1" latinLnBrk="0" hangingPunct="1">
              <a:lnSpc>
                <a:spcPct val="90000"/>
              </a:lnSpc>
              <a:spcBef>
                <a:spcPct val="0"/>
              </a:spcBef>
              <a:buNone/>
              <a:defRPr lang="ru-RU" sz="3600" b="1" kern="1200" dirty="0">
                <a:solidFill>
                  <a:schemeClr val="bg2"/>
                </a:solidFill>
                <a:latin typeface="Tahoma" panose="020B0604030504040204" pitchFamily="34" charset="0"/>
                <a:ea typeface="+mj-ea"/>
                <a:cs typeface="+mj-cs"/>
              </a:defRPr>
            </a:lvl1pPr>
          </a:lstStyle>
          <a:p>
            <a:pPr rtl="0"/>
            <a:r>
              <a:rPr lang="ro-RO" noProof="0" dirty="0"/>
              <a:t>CUM SĂ UTILIZAȚI ACEST ȘABLON</a:t>
            </a:r>
          </a:p>
        </p:txBody>
      </p:sp>
      <p:sp>
        <p:nvSpPr>
          <p:cNvPr id="41" name="Substituent imagine 9">
            <a:extLst>
              <a:ext uri="{FF2B5EF4-FFF2-40B4-BE49-F238E27FC236}">
                <a16:creationId xmlns:a16="http://schemas.microsoft.com/office/drawing/2014/main" id="{8A4896B5-1C5E-47F0-8F0C-4EF97E356C86}"/>
              </a:ext>
            </a:extLst>
          </p:cNvPr>
          <p:cNvSpPr>
            <a:spLocks noGrp="1"/>
          </p:cNvSpPr>
          <p:nvPr>
            <p:ph type="pic" sz="quarter" idx="13"/>
          </p:nvPr>
        </p:nvSpPr>
        <p:spPr>
          <a:xfrm>
            <a:off x="7900319" y="3779907"/>
            <a:ext cx="1481328" cy="758952"/>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grpSp>
        <p:nvGrpSpPr>
          <p:cNvPr id="31" name="Grup 30">
            <a:extLst>
              <a:ext uri="{FF2B5EF4-FFF2-40B4-BE49-F238E27FC236}">
                <a16:creationId xmlns:a16="http://schemas.microsoft.com/office/drawing/2014/main" id="{D87F4783-C8BA-411C-A188-4A4DAED10C02}"/>
              </a:ext>
            </a:extLst>
          </p:cNvPr>
          <p:cNvGrpSpPr/>
          <p:nvPr userDrawn="1"/>
        </p:nvGrpSpPr>
        <p:grpSpPr>
          <a:xfrm flipH="1">
            <a:off x="4416000" y="1375202"/>
            <a:ext cx="7776000" cy="100800"/>
            <a:chOff x="-322289" y="3240138"/>
            <a:chExt cx="5070122" cy="100800"/>
          </a:xfrm>
        </p:grpSpPr>
        <p:cxnSp>
          <p:nvCxnSpPr>
            <p:cNvPr id="39" name="Conector drept 38">
              <a:extLst>
                <a:ext uri="{FF2B5EF4-FFF2-40B4-BE49-F238E27FC236}">
                  <a16:creationId xmlns:a16="http://schemas.microsoft.com/office/drawing/2014/main" id="{959A2713-966D-4694-A067-D6BE1B2986D1}"/>
                </a:ext>
              </a:extLst>
            </p:cNvPr>
            <p:cNvCxnSpPr>
              <a:cxnSpLocks/>
            </p:cNvCxnSpPr>
            <p:nvPr userDrawn="1"/>
          </p:nvCxnSpPr>
          <p:spPr>
            <a:xfrm>
              <a:off x="-322289" y="3290538"/>
              <a:ext cx="507012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CA15F19-C2FE-4F13-9359-69E884CA83B9}"/>
                </a:ext>
              </a:extLst>
            </p:cNvPr>
            <p:cNvSpPr/>
            <p:nvPr userDrawn="1"/>
          </p:nvSpPr>
          <p:spPr>
            <a:xfrm>
              <a:off x="468210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325357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pozitiv titlu">
    <p:spTree>
      <p:nvGrpSpPr>
        <p:cNvPr id="1" name=""/>
        <p:cNvGrpSpPr/>
        <p:nvPr/>
      </p:nvGrpSpPr>
      <p:grpSpPr>
        <a:xfrm>
          <a:off x="0" y="0"/>
          <a:ext cx="0" cy="0"/>
          <a:chOff x="0" y="0"/>
          <a:chExt cx="0" cy="0"/>
        </a:xfrm>
      </p:grpSpPr>
      <p:sp>
        <p:nvSpPr>
          <p:cNvPr id="8" name="Dreptunghi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 name="Titlu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rtlCol="0" anchor="b"/>
          <a:lstStyle>
            <a:lvl1pPr algn="ctr">
              <a:defRPr sz="6000"/>
            </a:lvl1pPr>
          </a:lstStyle>
          <a:p>
            <a:pPr rtl="0"/>
            <a:r>
              <a:rPr lang="ro-RO" noProof="0" dirty="0"/>
              <a:t>FACEȚI CLIC PENTRU A EDITA STILUL DE TITLU COORDONATOR</a:t>
            </a:r>
          </a:p>
        </p:txBody>
      </p:sp>
      <p:sp>
        <p:nvSpPr>
          <p:cNvPr id="4" name="Substituent dată 3">
            <a:extLst>
              <a:ext uri="{FF2B5EF4-FFF2-40B4-BE49-F238E27FC236}">
                <a16:creationId xmlns:a16="http://schemas.microsoft.com/office/drawing/2014/main" id="{7E17A3CB-B083-4E49-9123-A5E47559DCDB}"/>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A8C4102C-4609-416C-A808-0FFE0051DAA1}"/>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7" name="Dreptunghi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 name="Subtitlu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rtlCol="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grpSp>
        <p:nvGrpSpPr>
          <p:cNvPr id="15" name="Gr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3" name="Conector drept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6" name="Gr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Tree>
    <p:extLst>
      <p:ext uri="{BB962C8B-B14F-4D97-AF65-F5344CB8AC3E}">
        <p14:creationId xmlns:p14="http://schemas.microsoft.com/office/powerpoint/2010/main" val="13641896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ntet secțiune">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 name="Titlu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rtlCol="0" anchor="b" anchorCtr="0">
            <a:noAutofit/>
          </a:bodyPr>
          <a:lstStyle>
            <a:lvl1pPr>
              <a:defRPr sz="6000"/>
            </a:lvl1pPr>
          </a:lstStyle>
          <a:p>
            <a:pPr rtl="0"/>
            <a:r>
              <a:rPr lang="ro-RO" noProof="0" dirty="0"/>
              <a:t>PREZENTARE</a:t>
            </a:r>
            <a:br>
              <a:rPr lang="ro-RO" noProof="0" dirty="0"/>
            </a:br>
            <a:r>
              <a:rPr lang="ro-RO" noProof="0" dirty="0"/>
              <a:t>TITLU</a:t>
            </a:r>
          </a:p>
        </p:txBody>
      </p:sp>
      <p:sp>
        <p:nvSpPr>
          <p:cNvPr id="4" name="Substituent dată 3">
            <a:extLst>
              <a:ext uri="{FF2B5EF4-FFF2-40B4-BE49-F238E27FC236}">
                <a16:creationId xmlns:a16="http://schemas.microsoft.com/office/drawing/2014/main" id="{2472534F-03A6-408A-9BF1-303D0A440BA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0A24E181-0C50-4F43-A5A7-6FDD1500C708}"/>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grpSp>
        <p:nvGrpSpPr>
          <p:cNvPr id="9" name="Gr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1" name="Conector drept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3" name="Gr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5" name="Conector drept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
        <p:nvSpPr>
          <p:cNvPr id="17" name="Subtitlu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rtlCol="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spTree>
    <p:extLst>
      <p:ext uri="{BB962C8B-B14F-4D97-AF65-F5344CB8AC3E}">
        <p14:creationId xmlns:p14="http://schemas.microsoft.com/office/powerpoint/2010/main" val="379195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u și conținut cu imagine">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5021940" cy="8043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205904"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993948"/>
            <a:ext cx="3251227" cy="100800"/>
            <a:chOff x="0" y="3240138"/>
            <a:chExt cx="3251227"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3208093"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150427"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6" name="Substituent text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215201" cy="1328330"/>
          </a:xfrm>
        </p:spPr>
        <p:txBody>
          <a:bodyPr lIns="0" tIns="0" rIns="0" bIns="0" rtlCol="0">
            <a:normAutofit/>
          </a:bodyPr>
          <a:lstStyle>
            <a:lvl1pPr marL="0" indent="0">
              <a:lnSpc>
                <a:spcPct val="100000"/>
              </a:lnSpc>
              <a:spcBef>
                <a:spcPts val="600"/>
              </a:spcBef>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Substituent imagine 7">
            <a:extLst>
              <a:ext uri="{FF2B5EF4-FFF2-40B4-BE49-F238E27FC236}">
                <a16:creationId xmlns:a16="http://schemas.microsoft.com/office/drawing/2014/main" id="{DE71F7A0-F439-470D-A1B8-556C960D112C}"/>
              </a:ext>
            </a:extLst>
          </p:cNvPr>
          <p:cNvSpPr>
            <a:spLocks noGrp="1"/>
          </p:cNvSpPr>
          <p:nvPr>
            <p:ph type="pic" sz="quarter" idx="15"/>
          </p:nvPr>
        </p:nvSpPr>
        <p:spPr>
          <a:xfrm>
            <a:off x="6103003" y="2490534"/>
            <a:ext cx="6083300" cy="2587752"/>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539969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u și conținut">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6" name="Substituent conținut 2">
            <a:extLst>
              <a:ext uri="{FF2B5EF4-FFF2-40B4-BE49-F238E27FC236}">
                <a16:creationId xmlns:a16="http://schemas.microsoft.com/office/drawing/2014/main" id="{DEA943F6-C418-4339-8C7E-A12127BDE29C}"/>
              </a:ext>
            </a:extLst>
          </p:cNvPr>
          <p:cNvSpPr>
            <a:spLocks noGrp="1"/>
          </p:cNvSpPr>
          <p:nvPr>
            <p:ph idx="1"/>
          </p:nvPr>
        </p:nvSpPr>
        <p:spPr>
          <a:xfrm>
            <a:off x="838200" y="1187777"/>
            <a:ext cx="10515600" cy="4534293"/>
          </a:xfrm>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784468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ă tipuri de conținut">
    <p:spTree>
      <p:nvGrpSpPr>
        <p:cNvPr id="1" name=""/>
        <p:cNvGrpSpPr/>
        <p:nvPr/>
      </p:nvGrpSpPr>
      <p:grpSpPr>
        <a:xfrm>
          <a:off x="0" y="0"/>
          <a:ext cx="0" cy="0"/>
          <a:chOff x="0" y="0"/>
          <a:chExt cx="0" cy="0"/>
        </a:xfrm>
      </p:grpSpPr>
      <p:sp>
        <p:nvSpPr>
          <p:cNvPr id="9" name="Dreptunghi 8">
            <a:extLst>
              <a:ext uri="{FF2B5EF4-FFF2-40B4-BE49-F238E27FC236}">
                <a16:creationId xmlns:a16="http://schemas.microsoft.com/office/drawing/2014/main" id="{8B6FE9A2-5CE4-4652-97CE-3FF947D5485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7" name="Substituent conținut 2">
            <a:extLst>
              <a:ext uri="{FF2B5EF4-FFF2-40B4-BE49-F238E27FC236}">
                <a16:creationId xmlns:a16="http://schemas.microsoft.com/office/drawing/2014/main" id="{3FD6D4E1-CC57-4556-9CB7-31B375477219}"/>
              </a:ext>
            </a:extLst>
          </p:cNvPr>
          <p:cNvSpPr>
            <a:spLocks noGrp="1"/>
          </p:cNvSpPr>
          <p:nvPr>
            <p:ph sz="half" idx="1"/>
          </p:nvPr>
        </p:nvSpPr>
        <p:spPr>
          <a:xfrm>
            <a:off x="838200" y="1159497"/>
            <a:ext cx="5181600" cy="4543719"/>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
        <p:nvSpPr>
          <p:cNvPr id="8" name="Substituent conținut 3">
            <a:extLst>
              <a:ext uri="{FF2B5EF4-FFF2-40B4-BE49-F238E27FC236}">
                <a16:creationId xmlns:a16="http://schemas.microsoft.com/office/drawing/2014/main" id="{2AE7A31C-D605-4363-B037-1938B9304C13}"/>
              </a:ext>
            </a:extLst>
          </p:cNvPr>
          <p:cNvSpPr>
            <a:spLocks noGrp="1"/>
          </p:cNvSpPr>
          <p:nvPr>
            <p:ph sz="half" idx="2"/>
          </p:nvPr>
        </p:nvSpPr>
        <p:spPr>
          <a:xfrm>
            <a:off x="6172200" y="1159497"/>
            <a:ext cx="5181600" cy="4543719"/>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884915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ație">
    <p:spTree>
      <p:nvGrpSpPr>
        <p:cNvPr id="1" name=""/>
        <p:cNvGrpSpPr/>
        <p:nvPr/>
      </p:nvGrpSpPr>
      <p:grpSpPr>
        <a:xfrm>
          <a:off x="0" y="0"/>
          <a:ext cx="0" cy="0"/>
          <a:chOff x="0" y="0"/>
          <a:chExt cx="0" cy="0"/>
        </a:xfrm>
      </p:grpSpPr>
      <p:sp>
        <p:nvSpPr>
          <p:cNvPr id="11" name="Dreptunghi 10">
            <a:extLst>
              <a:ext uri="{FF2B5EF4-FFF2-40B4-BE49-F238E27FC236}">
                <a16:creationId xmlns:a16="http://schemas.microsoft.com/office/drawing/2014/main" id="{A4B5E40D-C1A5-4C5A-BBA0-C3E41F028D0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7" name="Substituent text 2">
            <a:extLst>
              <a:ext uri="{FF2B5EF4-FFF2-40B4-BE49-F238E27FC236}">
                <a16:creationId xmlns:a16="http://schemas.microsoft.com/office/drawing/2014/main" id="{85C650EE-495E-44EB-870B-AC85B18EBDB8}"/>
              </a:ext>
            </a:extLst>
          </p:cNvPr>
          <p:cNvSpPr>
            <a:spLocks noGrp="1"/>
          </p:cNvSpPr>
          <p:nvPr>
            <p:ph type="body" idx="1"/>
          </p:nvPr>
        </p:nvSpPr>
        <p:spPr>
          <a:xfrm>
            <a:off x="839788" y="1256955"/>
            <a:ext cx="5157787" cy="823912"/>
          </a:xfrm>
        </p:spPr>
        <p:txBody>
          <a:bodyPr rtlCol="0" anchor="b"/>
          <a:lstStyle>
            <a:lvl1pPr marL="0" indent="0">
              <a:buNone/>
              <a:defRPr sz="2400" b="1">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a:t>Faceţi clic pentru a edita Master stiluri text</a:t>
            </a:r>
          </a:p>
        </p:txBody>
      </p:sp>
      <p:sp>
        <p:nvSpPr>
          <p:cNvPr id="8" name="Substituent conținut 3">
            <a:extLst>
              <a:ext uri="{FF2B5EF4-FFF2-40B4-BE49-F238E27FC236}">
                <a16:creationId xmlns:a16="http://schemas.microsoft.com/office/drawing/2014/main" id="{77DCC2A5-8A6A-431F-BD6C-93E32539A0F4}"/>
              </a:ext>
            </a:extLst>
          </p:cNvPr>
          <p:cNvSpPr>
            <a:spLocks noGrp="1"/>
          </p:cNvSpPr>
          <p:nvPr>
            <p:ph sz="half" idx="2"/>
          </p:nvPr>
        </p:nvSpPr>
        <p:spPr>
          <a:xfrm>
            <a:off x="839788" y="2203414"/>
            <a:ext cx="5157787" cy="3397631"/>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
        <p:nvSpPr>
          <p:cNvPr id="9" name="Substituent text 4">
            <a:extLst>
              <a:ext uri="{FF2B5EF4-FFF2-40B4-BE49-F238E27FC236}">
                <a16:creationId xmlns:a16="http://schemas.microsoft.com/office/drawing/2014/main" id="{7FE620E9-8AD3-4771-8897-E65B461E2801}"/>
              </a:ext>
            </a:extLst>
          </p:cNvPr>
          <p:cNvSpPr>
            <a:spLocks noGrp="1"/>
          </p:cNvSpPr>
          <p:nvPr>
            <p:ph type="body" sz="quarter" idx="3"/>
          </p:nvPr>
        </p:nvSpPr>
        <p:spPr>
          <a:xfrm>
            <a:off x="6172200" y="1256955"/>
            <a:ext cx="5183188" cy="823912"/>
          </a:xfrm>
        </p:spPr>
        <p:txBody>
          <a:bodyPr rtlCol="0" anchor="b"/>
          <a:lstStyle>
            <a:lvl1pPr marL="0" indent="0">
              <a:buNone/>
              <a:defRPr sz="2400" b="1">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a:t>Faceţi clic pentru a edita Master stiluri text</a:t>
            </a:r>
          </a:p>
        </p:txBody>
      </p:sp>
      <p:sp>
        <p:nvSpPr>
          <p:cNvPr id="10" name="Substituent conținut 5">
            <a:extLst>
              <a:ext uri="{FF2B5EF4-FFF2-40B4-BE49-F238E27FC236}">
                <a16:creationId xmlns:a16="http://schemas.microsoft.com/office/drawing/2014/main" id="{B75F265B-9F81-4A64-A8D4-7D0A31CEA45A}"/>
              </a:ext>
            </a:extLst>
          </p:cNvPr>
          <p:cNvSpPr>
            <a:spLocks noGrp="1"/>
          </p:cNvSpPr>
          <p:nvPr>
            <p:ph sz="quarter" idx="4"/>
          </p:nvPr>
        </p:nvSpPr>
        <p:spPr>
          <a:xfrm>
            <a:off x="6172200" y="2203414"/>
            <a:ext cx="5183188" cy="3397631"/>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2140803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ținut cu legend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8" name="Titlu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rtlCol="0" anchor="b"/>
          <a:lstStyle>
            <a:lvl1pPr>
              <a:defRPr sz="3200"/>
            </a:lvl1pPr>
          </a:lstStyle>
          <a:p>
            <a:pPr rtl="0"/>
            <a:r>
              <a:rPr lang="ro-RO" noProof="0"/>
              <a:t>Faceți clic pentru a edita stilul de titlu coordonator</a:t>
            </a:r>
            <a:endParaRPr lang="ro-RO" noProof="0" dirty="0"/>
          </a:p>
        </p:txBody>
      </p:sp>
      <p:sp>
        <p:nvSpPr>
          <p:cNvPr id="9" name="Substituent text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10" name="Substituent conținut 2">
            <a:extLst>
              <a:ext uri="{FF2B5EF4-FFF2-40B4-BE49-F238E27FC236}">
                <a16:creationId xmlns:a16="http://schemas.microsoft.com/office/drawing/2014/main" id="{3AE79E65-3D1E-4444-9BD4-8578BF0C6484}"/>
              </a:ext>
            </a:extLst>
          </p:cNvPr>
          <p:cNvSpPr>
            <a:spLocks noGrp="1"/>
          </p:cNvSpPr>
          <p:nvPr>
            <p:ph idx="1"/>
          </p:nvPr>
        </p:nvSpPr>
        <p:spPr>
          <a:xfrm>
            <a:off x="5183188" y="457201"/>
            <a:ext cx="6172200" cy="5403850"/>
          </a:xfrm>
        </p:spPr>
        <p:txBody>
          <a:bodyPr rtlCol="0">
            <a:normAutofit/>
          </a:bodyPr>
          <a:lstStyle>
            <a:lvl1pPr>
              <a:defRPr sz="2400">
                <a:solidFill>
                  <a:schemeClr val="bg2"/>
                </a:solidFill>
              </a:defRPr>
            </a:lvl1pPr>
            <a:lvl2pPr>
              <a:defRPr sz="2000">
                <a:solidFill>
                  <a:schemeClr val="bg2"/>
                </a:solidFill>
              </a:defRPr>
            </a:lvl2pPr>
            <a:lvl3pPr>
              <a:defRPr sz="1800">
                <a:solidFill>
                  <a:schemeClr val="bg2"/>
                </a:solidFill>
              </a:defRPr>
            </a:lvl3pPr>
            <a:lvl4pPr>
              <a:defRPr sz="1600">
                <a:solidFill>
                  <a:schemeClr val="bg2"/>
                </a:solidFill>
              </a:defRPr>
            </a:lvl4pPr>
            <a:lvl5pPr>
              <a:defRPr sz="1600">
                <a:solidFill>
                  <a:schemeClr val="bg2"/>
                </a:solidFill>
              </a:defRPr>
            </a:lvl5pPr>
            <a:lvl6pPr>
              <a:defRPr sz="2000"/>
            </a:lvl6pPr>
            <a:lvl7pPr>
              <a:defRPr sz="2000"/>
            </a:lvl7pPr>
            <a:lvl8pPr>
              <a:defRPr sz="2000"/>
            </a:lvl8pPr>
            <a:lvl9pPr>
              <a:defRPr sz="2000"/>
            </a:lvl9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212799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ine cu legend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8" name="Titlu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rtlCol="0" anchor="b"/>
          <a:lstStyle>
            <a:lvl1pPr>
              <a:defRPr sz="3200"/>
            </a:lvl1pPr>
          </a:lstStyle>
          <a:p>
            <a:pPr rtl="0"/>
            <a:r>
              <a:rPr lang="ro-RO" noProof="0"/>
              <a:t>Faceți clic pentru a edita stilul de titlu coordonator</a:t>
            </a:r>
            <a:endParaRPr lang="ro-RO" noProof="0" dirty="0"/>
          </a:p>
        </p:txBody>
      </p:sp>
      <p:sp>
        <p:nvSpPr>
          <p:cNvPr id="9" name="Substituent text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11" name="Substituent imagine 2">
            <a:extLst>
              <a:ext uri="{FF2B5EF4-FFF2-40B4-BE49-F238E27FC236}">
                <a16:creationId xmlns:a16="http://schemas.microsoft.com/office/drawing/2014/main" id="{1D23A006-AC57-4A0B-BC20-6D226A80CC78}"/>
              </a:ext>
            </a:extLst>
          </p:cNvPr>
          <p:cNvSpPr>
            <a:spLocks noGrp="1"/>
          </p:cNvSpPr>
          <p:nvPr>
            <p:ph type="pic" idx="1"/>
          </p:nvPr>
        </p:nvSpPr>
        <p:spPr>
          <a:xfrm>
            <a:off x="5183188" y="457201"/>
            <a:ext cx="6172200" cy="5403850"/>
          </a:xfrm>
        </p:spPr>
        <p:txBody>
          <a:bodyPr rtlCol="0">
            <a:normAutofit/>
          </a:bodyPr>
          <a:lstStyle>
            <a:lvl1pPr marL="0" indent="0">
              <a:buNone/>
              <a:defRPr sz="24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585305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oar titlu">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Tree>
    <p:extLst>
      <p:ext uri="{BB962C8B-B14F-4D97-AF65-F5344CB8AC3E}">
        <p14:creationId xmlns:p14="http://schemas.microsoft.com/office/powerpoint/2010/main" val="883991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ecompletat">
    <p:spTree>
      <p:nvGrpSpPr>
        <p:cNvPr id="1" name=""/>
        <p:cNvGrpSpPr/>
        <p:nvPr/>
      </p:nvGrpSpPr>
      <p:grpSpPr>
        <a:xfrm>
          <a:off x="0" y="0"/>
          <a:ext cx="0" cy="0"/>
          <a:chOff x="0" y="0"/>
          <a:chExt cx="0" cy="0"/>
        </a:xfrm>
      </p:grpSpPr>
      <p:sp>
        <p:nvSpPr>
          <p:cNvPr id="6" name="Dreptunghi 5">
            <a:extLst>
              <a:ext uri="{FF2B5EF4-FFF2-40B4-BE49-F238E27FC236}">
                <a16:creationId xmlns:a16="http://schemas.microsoft.com/office/drawing/2014/main" id="{D9E60A5F-CE74-4F00-A5C2-F9742DDFFF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Tree>
    <p:extLst>
      <p:ext uri="{BB962C8B-B14F-4D97-AF65-F5344CB8AC3E}">
        <p14:creationId xmlns:p14="http://schemas.microsoft.com/office/powerpoint/2010/main" val="223171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spect titlu, imagine și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090118"/>
            <a:ext cx="4494133" cy="804338"/>
          </a:xfrm>
        </p:spPr>
        <p:txBody>
          <a:bodyPr lIns="0" tIns="0" rIns="0" bIns="0" rtlCol="0" anchor="b">
            <a:normAutofit/>
          </a:bodyPr>
          <a:lstStyle>
            <a:lvl1pPr>
              <a:defRPr sz="3600"/>
            </a:lvl1pPr>
          </a:lstStyle>
          <a:p>
            <a:pPr rtl="0"/>
            <a:r>
              <a:rPr lang="ro-RO" noProof="0" dirty="0"/>
              <a:t>FACEȚI CLIC PENTRU A EDITA</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243662"/>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924675" y="1993043"/>
            <a:ext cx="5267325" cy="100800"/>
            <a:chOff x="0" y="3240138"/>
            <a:chExt cx="3434400"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2868443"/>
            <a:ext cx="4482996" cy="243260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imagine 7">
            <a:extLst>
              <a:ext uri="{FF2B5EF4-FFF2-40B4-BE49-F238E27FC236}">
                <a16:creationId xmlns:a16="http://schemas.microsoft.com/office/drawing/2014/main" id="{F0861AA2-8248-462C-B6D8-FFD829F41ED0}"/>
              </a:ext>
            </a:extLst>
          </p:cNvPr>
          <p:cNvSpPr>
            <a:spLocks noGrp="1"/>
          </p:cNvSpPr>
          <p:nvPr>
            <p:ph type="pic" sz="quarter" idx="15"/>
          </p:nvPr>
        </p:nvSpPr>
        <p:spPr>
          <a:xfrm>
            <a:off x="2854411" y="1472184"/>
            <a:ext cx="3246204" cy="5385816"/>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124763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spect titlu și conținut ver 2">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19359"/>
            <a:ext cx="5021940" cy="804338"/>
          </a:xfrm>
        </p:spPr>
        <p:txBody>
          <a:bodyPr lIns="0" tIns="0" rIns="0" bIns="0" rtlCol="0" anchor="b">
            <a:normAutofit/>
          </a:bodyPr>
          <a:lstStyle>
            <a:lvl1pPr>
              <a:defRPr sz="3600"/>
            </a:lvl1pPr>
          </a:lstStyle>
          <a:p>
            <a:pPr rtl="0"/>
            <a:r>
              <a:rPr lang="ro-RO" noProof="0" dirty="0"/>
              <a:t>FACEȚI CLIC PENTRU A EDITA</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3122284"/>
            <a:ext cx="2555857" cy="100800"/>
            <a:chOff x="0" y="3240138"/>
            <a:chExt cx="2555857"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249218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455057"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Substituent text 2">
            <a:extLst>
              <a:ext uri="{FF2B5EF4-FFF2-40B4-BE49-F238E27FC236}">
                <a16:creationId xmlns:a16="http://schemas.microsoft.com/office/drawing/2014/main" id="{4C9D5785-B116-4BE7-AC26-5CD6481FFA6A}"/>
              </a:ext>
            </a:extLst>
          </p:cNvPr>
          <p:cNvSpPr>
            <a:spLocks noGrp="1"/>
          </p:cNvSpPr>
          <p:nvPr>
            <p:ph type="body" idx="14" hasCustomPrompt="1"/>
          </p:nvPr>
        </p:nvSpPr>
        <p:spPr>
          <a:xfrm>
            <a:off x="815720" y="3392200"/>
            <a:ext cx="5009495" cy="221017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3" name="Substituent imagine 7">
            <a:extLst>
              <a:ext uri="{FF2B5EF4-FFF2-40B4-BE49-F238E27FC236}">
                <a16:creationId xmlns:a16="http://schemas.microsoft.com/office/drawing/2014/main" id="{278C2B8F-0B29-449C-AFFD-42BB56FA1595}"/>
              </a:ext>
            </a:extLst>
          </p:cNvPr>
          <p:cNvSpPr>
            <a:spLocks noGrp="1"/>
          </p:cNvSpPr>
          <p:nvPr>
            <p:ph type="pic" sz="quarter" idx="15"/>
          </p:nvPr>
        </p:nvSpPr>
        <p:spPr>
          <a:xfrm>
            <a:off x="6108356" y="-20834"/>
            <a:ext cx="5245444" cy="5385816"/>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3103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spect de conținut pictogram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400317" y="707529"/>
            <a:ext cx="4494133" cy="569086"/>
          </a:xfrm>
        </p:spPr>
        <p:txBody>
          <a:bodyPr lIns="0" tIns="0" rIns="0" bIns="0" rtlCol="0" anchor="b">
            <a:normAutofit/>
          </a:bodyPr>
          <a:lstStyle>
            <a:lvl1pPr>
              <a:defRPr sz="3600"/>
            </a:lvl1pPr>
          </a:lstStyle>
          <a:p>
            <a:pPr rtl="0"/>
            <a:r>
              <a:rPr lang="ro-RO" noProof="0" dirty="0"/>
              <a:t>FACEȚI CLIC PENTRU A EDITA</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400317" y="1625821"/>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430402" y="1375202"/>
            <a:ext cx="5761598" cy="100800"/>
            <a:chOff x="-322276" y="3240138"/>
            <a:chExt cx="3756676"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322276" y="3290538"/>
              <a:ext cx="37062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2920469" y="3291840"/>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4" name="Substituent imagine 3">
            <a:extLst>
              <a:ext uri="{FF2B5EF4-FFF2-40B4-BE49-F238E27FC236}">
                <a16:creationId xmlns:a16="http://schemas.microsoft.com/office/drawing/2014/main" id="{1EDA47E0-9B2C-45BF-A34A-E7069690AEF4}"/>
              </a:ext>
            </a:extLst>
          </p:cNvPr>
          <p:cNvSpPr>
            <a:spLocks noGrp="1"/>
          </p:cNvSpPr>
          <p:nvPr>
            <p:ph type="pic" sz="quarter" idx="15"/>
          </p:nvPr>
        </p:nvSpPr>
        <p:spPr>
          <a:xfrm>
            <a:off x="2090460" y="3273552"/>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22" name="Substituent text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831850" y="3291840"/>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
        <p:nvSpPr>
          <p:cNvPr id="23" name="Substituent text 2">
            <a:extLst>
              <a:ext uri="{FF2B5EF4-FFF2-40B4-BE49-F238E27FC236}">
                <a16:creationId xmlns:a16="http://schemas.microsoft.com/office/drawing/2014/main" id="{C7A796C4-1255-4B26-B034-EFB1284B77EB}"/>
              </a:ext>
            </a:extLst>
          </p:cNvPr>
          <p:cNvSpPr>
            <a:spLocks noGrp="1"/>
          </p:cNvSpPr>
          <p:nvPr>
            <p:ph type="body" idx="17" hasCustomPrompt="1"/>
          </p:nvPr>
        </p:nvSpPr>
        <p:spPr>
          <a:xfrm>
            <a:off x="2920469" y="4427608"/>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4" name="Substituent imagine 3">
            <a:extLst>
              <a:ext uri="{FF2B5EF4-FFF2-40B4-BE49-F238E27FC236}">
                <a16:creationId xmlns:a16="http://schemas.microsoft.com/office/drawing/2014/main" id="{7F406E84-6EA1-4D34-8016-6A41F065FF76}"/>
              </a:ext>
            </a:extLst>
          </p:cNvPr>
          <p:cNvSpPr>
            <a:spLocks noGrp="1"/>
          </p:cNvSpPr>
          <p:nvPr>
            <p:ph type="pic" sz="quarter" idx="18"/>
          </p:nvPr>
        </p:nvSpPr>
        <p:spPr>
          <a:xfrm>
            <a:off x="2090460" y="4409320"/>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25" name="Substituent text 2">
            <a:extLst>
              <a:ext uri="{FF2B5EF4-FFF2-40B4-BE49-F238E27FC236}">
                <a16:creationId xmlns:a16="http://schemas.microsoft.com/office/drawing/2014/main" id="{7965133B-076D-4FAD-8D2A-C24FE2619C80}"/>
              </a:ext>
            </a:extLst>
          </p:cNvPr>
          <p:cNvSpPr>
            <a:spLocks noGrp="1"/>
          </p:cNvSpPr>
          <p:nvPr>
            <p:ph type="body" idx="19" hasCustomPrompt="1"/>
          </p:nvPr>
        </p:nvSpPr>
        <p:spPr>
          <a:xfrm>
            <a:off x="831850" y="4427608"/>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
        <p:nvSpPr>
          <p:cNvPr id="26" name="Substituent text 2">
            <a:extLst>
              <a:ext uri="{FF2B5EF4-FFF2-40B4-BE49-F238E27FC236}">
                <a16:creationId xmlns:a16="http://schemas.microsoft.com/office/drawing/2014/main" id="{CABE6307-1A20-419D-A352-17FF0286600B}"/>
              </a:ext>
            </a:extLst>
          </p:cNvPr>
          <p:cNvSpPr>
            <a:spLocks noGrp="1"/>
          </p:cNvSpPr>
          <p:nvPr>
            <p:ph type="body" idx="20" hasCustomPrompt="1"/>
          </p:nvPr>
        </p:nvSpPr>
        <p:spPr>
          <a:xfrm>
            <a:off x="8549426" y="3291840"/>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7" name="Substituent imagine 3">
            <a:extLst>
              <a:ext uri="{FF2B5EF4-FFF2-40B4-BE49-F238E27FC236}">
                <a16:creationId xmlns:a16="http://schemas.microsoft.com/office/drawing/2014/main" id="{D2C5C227-18EE-4D6A-AA31-30B8F7CD20AE}"/>
              </a:ext>
            </a:extLst>
          </p:cNvPr>
          <p:cNvSpPr>
            <a:spLocks noGrp="1"/>
          </p:cNvSpPr>
          <p:nvPr>
            <p:ph type="pic" sz="quarter" idx="21"/>
          </p:nvPr>
        </p:nvSpPr>
        <p:spPr>
          <a:xfrm>
            <a:off x="7719417" y="3273552"/>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28" name="Substituent text 2">
            <a:extLst>
              <a:ext uri="{FF2B5EF4-FFF2-40B4-BE49-F238E27FC236}">
                <a16:creationId xmlns:a16="http://schemas.microsoft.com/office/drawing/2014/main" id="{6ABEA821-83E0-4C10-98A8-5F29E246F741}"/>
              </a:ext>
            </a:extLst>
          </p:cNvPr>
          <p:cNvSpPr>
            <a:spLocks noGrp="1"/>
          </p:cNvSpPr>
          <p:nvPr>
            <p:ph type="body" idx="22" hasCustomPrompt="1"/>
          </p:nvPr>
        </p:nvSpPr>
        <p:spPr>
          <a:xfrm>
            <a:off x="6460807" y="3291840"/>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
        <p:nvSpPr>
          <p:cNvPr id="29" name="Substituent text 2">
            <a:extLst>
              <a:ext uri="{FF2B5EF4-FFF2-40B4-BE49-F238E27FC236}">
                <a16:creationId xmlns:a16="http://schemas.microsoft.com/office/drawing/2014/main" id="{CA1DC741-B44F-4275-A1D5-B8D26A3390B3}"/>
              </a:ext>
            </a:extLst>
          </p:cNvPr>
          <p:cNvSpPr>
            <a:spLocks noGrp="1"/>
          </p:cNvSpPr>
          <p:nvPr>
            <p:ph type="body" idx="23" hasCustomPrompt="1"/>
          </p:nvPr>
        </p:nvSpPr>
        <p:spPr>
          <a:xfrm>
            <a:off x="8549426" y="4427608"/>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0" name="Substituent imagine 3">
            <a:extLst>
              <a:ext uri="{FF2B5EF4-FFF2-40B4-BE49-F238E27FC236}">
                <a16:creationId xmlns:a16="http://schemas.microsoft.com/office/drawing/2014/main" id="{C550F6C4-BE33-415F-B0BC-B47EDC1BDACB}"/>
              </a:ext>
            </a:extLst>
          </p:cNvPr>
          <p:cNvSpPr>
            <a:spLocks noGrp="1"/>
          </p:cNvSpPr>
          <p:nvPr>
            <p:ph type="pic" sz="quarter" idx="24"/>
          </p:nvPr>
        </p:nvSpPr>
        <p:spPr>
          <a:xfrm>
            <a:off x="7719417" y="4409320"/>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31" name="Substituent text 2">
            <a:extLst>
              <a:ext uri="{FF2B5EF4-FFF2-40B4-BE49-F238E27FC236}">
                <a16:creationId xmlns:a16="http://schemas.microsoft.com/office/drawing/2014/main" id="{4C0830D2-D692-4161-8ECB-338703C94351}"/>
              </a:ext>
            </a:extLst>
          </p:cNvPr>
          <p:cNvSpPr>
            <a:spLocks noGrp="1"/>
          </p:cNvSpPr>
          <p:nvPr>
            <p:ph type="body" idx="25" hasCustomPrompt="1"/>
          </p:nvPr>
        </p:nvSpPr>
        <p:spPr>
          <a:xfrm>
            <a:off x="6460807" y="4427608"/>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Tree>
    <p:extLst>
      <p:ext uri="{BB962C8B-B14F-4D97-AF65-F5344CB8AC3E}">
        <p14:creationId xmlns:p14="http://schemas.microsoft.com/office/powerpoint/2010/main" val="33114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pect monitor și conținut">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4464049" cy="8043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443165"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Dreptunghi 7">
            <a:extLst>
              <a:ext uri="{FF2B5EF4-FFF2-40B4-BE49-F238E27FC236}">
                <a16:creationId xmlns:a16="http://schemas.microsoft.com/office/drawing/2014/main" id="{4ACF4ED1-C6C8-4C5C-8C14-4FF197588C03}"/>
              </a:ext>
            </a:extLst>
          </p:cNvPr>
          <p:cNvSpPr/>
          <p:nvPr userDrawn="1"/>
        </p:nvSpPr>
        <p:spPr>
          <a:xfrm>
            <a:off x="6192163" y="1435133"/>
            <a:ext cx="5175504" cy="4187952"/>
          </a:xfrm>
          <a:prstGeom prst="rect">
            <a:avLst/>
          </a:prstGeom>
          <a:blipFill>
            <a:blip r:embed="rId2">
              <a:extLst>
                <a:ext uri="{96DAC541-7B7A-43D3-8B79-37D633B846F1}">
                  <asvg:svgBlip xmlns:asvg="http://schemas.microsoft.com/office/drawing/2016/SVG/main" r:embed="rId3"/>
                </a:ext>
              </a:extLst>
            </a:blip>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993948"/>
            <a:ext cx="2313811" cy="100800"/>
            <a:chOff x="0" y="3240138"/>
            <a:chExt cx="2313811"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2277035"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213011"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6" name="Substituent text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452987" cy="1328330"/>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Substituent imagine 9">
            <a:extLst>
              <a:ext uri="{FF2B5EF4-FFF2-40B4-BE49-F238E27FC236}">
                <a16:creationId xmlns:a16="http://schemas.microsoft.com/office/drawing/2014/main" id="{6B8B3AB3-C02D-418C-A9E2-AA65DE78350D}"/>
              </a:ext>
            </a:extLst>
          </p:cNvPr>
          <p:cNvSpPr>
            <a:spLocks noGrp="1"/>
          </p:cNvSpPr>
          <p:nvPr>
            <p:ph type="pic" sz="quarter" idx="15"/>
          </p:nvPr>
        </p:nvSpPr>
        <p:spPr>
          <a:xfrm>
            <a:off x="6362829" y="1673942"/>
            <a:ext cx="4853962" cy="3141406"/>
          </a:xfrm>
          <a:ln w="254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6988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pect de conținut titlu și subtitlu">
    <p:spTree>
      <p:nvGrpSpPr>
        <p:cNvPr id="1" name=""/>
        <p:cNvGrpSpPr/>
        <p:nvPr/>
      </p:nvGrpSpPr>
      <p:grpSpPr>
        <a:xfrm>
          <a:off x="0" y="0"/>
          <a:ext cx="0" cy="0"/>
          <a:chOff x="0" y="0"/>
          <a:chExt cx="0" cy="0"/>
        </a:xfrm>
      </p:grpSpPr>
      <p:sp>
        <p:nvSpPr>
          <p:cNvPr id="22" name="Substituent imagine 7">
            <a:extLst>
              <a:ext uri="{FF2B5EF4-FFF2-40B4-BE49-F238E27FC236}">
                <a16:creationId xmlns:a16="http://schemas.microsoft.com/office/drawing/2014/main" id="{093DA11F-BC94-447C-B660-9C906BED01B1}"/>
              </a:ext>
            </a:extLst>
          </p:cNvPr>
          <p:cNvSpPr>
            <a:spLocks noGrp="1"/>
          </p:cNvSpPr>
          <p:nvPr>
            <p:ph type="pic" sz="quarter" idx="15"/>
          </p:nvPr>
        </p:nvSpPr>
        <p:spPr>
          <a:xfrm>
            <a:off x="0" y="1682496"/>
            <a:ext cx="12191999" cy="3493008"/>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3863976" y="696584"/>
            <a:ext cx="4464049" cy="569086"/>
          </a:xfrm>
        </p:spPr>
        <p:txBody>
          <a:bodyPr lIns="0" tIns="0" rIns="0" bIns="0" rtlCol="0" anchor="b">
            <a:normAutofit/>
          </a:bodyPr>
          <a:lstStyle>
            <a:lvl1pPr algn="ct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3884860" y="1983086"/>
            <a:ext cx="4443165" cy="569085"/>
          </a:xfrm>
        </p:spPr>
        <p:txBody>
          <a:bodyPr lIns="0" tIns="0" rIns="0" bIns="0" rtlCol="0">
            <a:normAutofit/>
          </a:bodyPr>
          <a:lstStyle>
            <a:lvl1pPr marL="0" indent="0" algn="ct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Grup 8">
            <a:extLst>
              <a:ext uri="{FF2B5EF4-FFF2-40B4-BE49-F238E27FC236}">
                <a16:creationId xmlns:a16="http://schemas.microsoft.com/office/drawing/2014/main" id="{78842051-6173-4CC2-8C4A-8AE31FE7BA54}"/>
              </a:ext>
            </a:extLst>
          </p:cNvPr>
          <p:cNvGrpSpPr/>
          <p:nvPr userDrawn="1"/>
        </p:nvGrpSpPr>
        <p:grpSpPr>
          <a:xfrm>
            <a:off x="4886226" y="1373283"/>
            <a:ext cx="2423908" cy="100800"/>
            <a:chOff x="2929238" y="1373283"/>
            <a:chExt cx="2423908" cy="100800"/>
          </a:xfrm>
        </p:grpSpPr>
        <p:grpSp>
          <p:nvGrpSpPr>
            <p:cNvPr id="15" name="Grup 14">
              <a:extLst>
                <a:ext uri="{FF2B5EF4-FFF2-40B4-BE49-F238E27FC236}">
                  <a16:creationId xmlns:a16="http://schemas.microsoft.com/office/drawing/2014/main" id="{B7317392-EF87-4050-8BBE-32F74B0CF15A}"/>
                </a:ext>
              </a:extLst>
            </p:cNvPr>
            <p:cNvGrpSpPr/>
            <p:nvPr userDrawn="1"/>
          </p:nvGrpSpPr>
          <p:grpSpPr>
            <a:xfrm>
              <a:off x="2972372" y="1373283"/>
              <a:ext cx="2380774" cy="100800"/>
              <a:chOff x="-177106" y="3237441"/>
              <a:chExt cx="2380774"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177106" y="3290538"/>
                <a:ext cx="231169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102868"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21" name="Oval 20">
              <a:extLst>
                <a:ext uri="{FF2B5EF4-FFF2-40B4-BE49-F238E27FC236}">
                  <a16:creationId xmlns:a16="http://schemas.microsoft.com/office/drawing/2014/main" id="{5D1C3636-C306-4492-8D46-194288459CAF}"/>
                </a:ext>
              </a:extLst>
            </p:cNvPr>
            <p:cNvSpPr/>
            <p:nvPr userDrawn="1"/>
          </p:nvSpPr>
          <p:spPr>
            <a:xfrm>
              <a:off x="2929238"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3235028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spect trei conținuturi">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rtlCol="0" anchor="b">
            <a:normAutofit/>
          </a:bodyPr>
          <a:lstStyle>
            <a:lvl1pPr algn="r">
              <a:defRPr sz="3600"/>
            </a:lvl1pPr>
          </a:lstStyle>
          <a:p>
            <a:pPr rtl="0"/>
            <a:r>
              <a:rPr lang="ro-RO" noProof="0"/>
              <a:t>Faceți clic pentru a edita stilul de titlu coordonator</a:t>
            </a:r>
            <a:endParaRPr lang="ro-RO" noProof="0" dirty="0"/>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7294605" y="1375202"/>
            <a:ext cx="4897395" cy="100800"/>
            <a:chOff x="304632" y="3240138"/>
            <a:chExt cx="3057763"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304632" y="3290538"/>
              <a:ext cx="3014044"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296671"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226927"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text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226927"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6" name="Substituent text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1226927"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1</a:t>
            </a:r>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4871314"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5" name="Substituent text 15">
            <a:extLst>
              <a:ext uri="{FF2B5EF4-FFF2-40B4-BE49-F238E27FC236}">
                <a16:creationId xmlns:a16="http://schemas.microsoft.com/office/drawing/2014/main" id="{7A54608E-523B-47AC-B8A6-3E8FE9A15847}"/>
              </a:ext>
            </a:extLst>
          </p:cNvPr>
          <p:cNvSpPr>
            <a:spLocks noGrp="1"/>
          </p:cNvSpPr>
          <p:nvPr>
            <p:ph type="body" sz="quarter" idx="28" hasCustomPrompt="1"/>
          </p:nvPr>
        </p:nvSpPr>
        <p:spPr>
          <a:xfrm>
            <a:off x="4871314"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871314"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7" name="Substituent text 2">
            <a:extLst>
              <a:ext uri="{FF2B5EF4-FFF2-40B4-BE49-F238E27FC236}">
                <a16:creationId xmlns:a16="http://schemas.microsoft.com/office/drawing/2014/main" id="{E0D32F26-CEE2-4420-A43D-B008AE2D1DDC}"/>
              </a:ext>
            </a:extLst>
          </p:cNvPr>
          <p:cNvSpPr>
            <a:spLocks noGrp="1"/>
          </p:cNvSpPr>
          <p:nvPr>
            <p:ph type="body" idx="30" hasCustomPrompt="1"/>
          </p:nvPr>
        </p:nvSpPr>
        <p:spPr>
          <a:xfrm>
            <a:off x="8515702"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15">
            <a:extLst>
              <a:ext uri="{FF2B5EF4-FFF2-40B4-BE49-F238E27FC236}">
                <a16:creationId xmlns:a16="http://schemas.microsoft.com/office/drawing/2014/main" id="{DBC2890A-FFF7-4606-A262-6D464BA5D997}"/>
              </a:ext>
            </a:extLst>
          </p:cNvPr>
          <p:cNvSpPr>
            <a:spLocks noGrp="1"/>
          </p:cNvSpPr>
          <p:nvPr>
            <p:ph type="body" sz="quarter" idx="31" hasCustomPrompt="1"/>
          </p:nvPr>
        </p:nvSpPr>
        <p:spPr>
          <a:xfrm>
            <a:off x="8515702"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3</a:t>
            </a:r>
          </a:p>
        </p:txBody>
      </p:sp>
      <p:sp>
        <p:nvSpPr>
          <p:cNvPr id="39" name="Substituent text 2">
            <a:extLst>
              <a:ext uri="{FF2B5EF4-FFF2-40B4-BE49-F238E27FC236}">
                <a16:creationId xmlns:a16="http://schemas.microsoft.com/office/drawing/2014/main" id="{268E1254-8C59-4B9B-A775-45CA3D655514}"/>
              </a:ext>
            </a:extLst>
          </p:cNvPr>
          <p:cNvSpPr>
            <a:spLocks noGrp="1"/>
          </p:cNvSpPr>
          <p:nvPr>
            <p:ph type="body" idx="32" hasCustomPrompt="1"/>
          </p:nvPr>
        </p:nvSpPr>
        <p:spPr>
          <a:xfrm>
            <a:off x="8515702"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21" name="Conector drept 20">
            <a:extLst>
              <a:ext uri="{FF2B5EF4-FFF2-40B4-BE49-F238E27FC236}">
                <a16:creationId xmlns:a16="http://schemas.microsoft.com/office/drawing/2014/main" id="{8E47DC43-D8A0-4F17-B897-D8B07A6F1B47}"/>
              </a:ext>
            </a:extLst>
          </p:cNvPr>
          <p:cNvCxnSpPr/>
          <p:nvPr userDrawn="1"/>
        </p:nvCxnSpPr>
        <p:spPr>
          <a:xfrm>
            <a:off x="2205335" y="3256107"/>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drept 28">
            <a:extLst>
              <a:ext uri="{FF2B5EF4-FFF2-40B4-BE49-F238E27FC236}">
                <a16:creationId xmlns:a16="http://schemas.microsoft.com/office/drawing/2014/main" id="{D201F265-08ED-497A-BE5C-62220829348F}"/>
              </a:ext>
            </a:extLst>
          </p:cNvPr>
          <p:cNvCxnSpPr/>
          <p:nvPr userDrawn="1"/>
        </p:nvCxnSpPr>
        <p:spPr>
          <a:xfrm>
            <a:off x="5849839" y="3255785"/>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3440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titlu 1">
            <a:extLst>
              <a:ext uri="{FF2B5EF4-FFF2-40B4-BE49-F238E27FC236}">
                <a16:creationId xmlns:a16="http://schemas.microsoft.com/office/drawing/2014/main" id="{6967058B-89E0-4460-AB21-21747CB3A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ro-RO" noProof="0" dirty="0"/>
              <a:t>Faceți clic pentru a edita stilul de titlu coordonator</a:t>
            </a:r>
          </a:p>
        </p:txBody>
      </p:sp>
      <p:sp>
        <p:nvSpPr>
          <p:cNvPr id="3" name="Substituent text 2">
            <a:extLst>
              <a:ext uri="{FF2B5EF4-FFF2-40B4-BE49-F238E27FC236}">
                <a16:creationId xmlns:a16="http://schemas.microsoft.com/office/drawing/2014/main" id="{7201C5EB-04D6-4050-930C-5F6907528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ro-RO" noProof="0" dirty="0"/>
              <a:t>Editați stilurile de text coordonator</a:t>
            </a:r>
          </a:p>
          <a:p>
            <a:pPr lvl="1" rtl="0"/>
            <a:r>
              <a:rPr lang="ro-RO" noProof="0" dirty="0"/>
              <a:t>Al doilea nivel</a:t>
            </a:r>
          </a:p>
          <a:p>
            <a:pPr lvl="2" rtl="0"/>
            <a:r>
              <a:rPr lang="ro-RO" noProof="0" dirty="0"/>
              <a:t>Al treilea nivel</a:t>
            </a:r>
          </a:p>
          <a:p>
            <a:pPr lvl="3" rtl="0"/>
            <a:r>
              <a:rPr lang="ro-RO" noProof="0" dirty="0"/>
              <a:t>Al patrulea nivel</a:t>
            </a:r>
          </a:p>
          <a:p>
            <a:pPr lvl="4" rtl="0"/>
            <a:r>
              <a:rPr lang="ro-RO" noProof="0" dirty="0"/>
              <a:t>Al cincilea nivel</a:t>
            </a:r>
          </a:p>
        </p:txBody>
      </p:sp>
      <p:sp>
        <p:nvSpPr>
          <p:cNvPr id="4" name="Substituent dată 3">
            <a:extLst>
              <a:ext uri="{FF2B5EF4-FFF2-40B4-BE49-F238E27FC236}">
                <a16:creationId xmlns:a16="http://schemas.microsoft.com/office/drawing/2014/main" id="{A732220F-109C-4A57-81E9-C6279EDA1374}"/>
              </a:ext>
            </a:extLst>
          </p:cNvPr>
          <p:cNvSpPr>
            <a:spLocks noGrp="1"/>
          </p:cNvSpPr>
          <p:nvPr>
            <p:ph type="dt" sz="half" idx="2"/>
          </p:nvPr>
        </p:nvSpPr>
        <p:spPr>
          <a:xfrm>
            <a:off x="10016836" y="5878720"/>
            <a:ext cx="1336964" cy="298800"/>
          </a:xfrm>
          <a:prstGeom prst="rect">
            <a:avLst/>
          </a:prstGeom>
        </p:spPr>
        <p:txBody>
          <a:bodyPr vert="horz" lIns="0" tIns="0" rIns="0" bIns="0" rtlCol="0" anchor="ctr"/>
          <a:lstStyle>
            <a:lvl1pPr algn="r">
              <a:defRPr sz="1000">
                <a:solidFill>
                  <a:schemeClr val="bg1">
                    <a:lumMod val="50000"/>
                    <a:lumOff val="50000"/>
                  </a:schemeClr>
                </a:solidFill>
              </a:defRPr>
            </a:lvl1pPr>
          </a:lstStyle>
          <a:p>
            <a:pPr rtl="0"/>
            <a:r>
              <a:rPr lang="ro-RO" noProof="0" dirty="0"/>
              <a:t>DD.MM.20XX</a:t>
            </a:r>
          </a:p>
        </p:txBody>
      </p:sp>
      <p:sp>
        <p:nvSpPr>
          <p:cNvPr id="5" name="Substituent subsol 4">
            <a:extLst>
              <a:ext uri="{FF2B5EF4-FFF2-40B4-BE49-F238E27FC236}">
                <a16:creationId xmlns:a16="http://schemas.microsoft.com/office/drawing/2014/main" id="{0A25404F-F26F-42E5-BA15-C0373FC1CF2B}"/>
              </a:ext>
            </a:extLst>
          </p:cNvPr>
          <p:cNvSpPr>
            <a:spLocks noGrp="1"/>
          </p:cNvSpPr>
          <p:nvPr>
            <p:ph type="ftr" sz="quarter" idx="3"/>
          </p:nvPr>
        </p:nvSpPr>
        <p:spPr>
          <a:xfrm>
            <a:off x="1169960" y="5878720"/>
            <a:ext cx="2915733" cy="298800"/>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pPr rtl="0"/>
            <a:r>
              <a:rPr lang="ro-RO" noProof="0" dirty="0"/>
              <a:t>ADĂUGAREA UNUI SUBSOL</a:t>
            </a:r>
          </a:p>
        </p:txBody>
      </p:sp>
      <p:sp>
        <p:nvSpPr>
          <p:cNvPr id="6" name="Substituent număr diapozitiv 5">
            <a:extLst>
              <a:ext uri="{FF2B5EF4-FFF2-40B4-BE49-F238E27FC236}">
                <a16:creationId xmlns:a16="http://schemas.microsoft.com/office/drawing/2014/main" id="{41725174-FA04-488F-9F0C-3CD1D1483FA9}"/>
              </a:ext>
            </a:extLst>
          </p:cNvPr>
          <p:cNvSpPr>
            <a:spLocks noGrp="1"/>
          </p:cNvSpPr>
          <p:nvPr>
            <p:ph type="sldNum" sz="quarter" idx="4"/>
          </p:nvPr>
        </p:nvSpPr>
        <p:spPr>
          <a:xfrm>
            <a:off x="778643" y="5879656"/>
            <a:ext cx="354492" cy="297307"/>
          </a:xfrm>
          <a:prstGeom prst="rect">
            <a:avLst/>
          </a:prstGeom>
        </p:spPr>
        <p:txBody>
          <a:bodyPr vert="horz" lIns="91440" tIns="45720" rIns="91440" bIns="45720" rtlCol="0" anchor="ctr"/>
          <a:lstStyle>
            <a:lvl1pPr algn="ctr">
              <a:defRPr sz="1000">
                <a:solidFill>
                  <a:schemeClr val="bg2"/>
                </a:solidFill>
              </a:defRPr>
            </a:lvl1pPr>
          </a:lstStyle>
          <a:p>
            <a:pPr rtl="0"/>
            <a:fld id="{8D581BC7-E183-40DB-AC97-C19EA4EB8894}" type="slidenum">
              <a:rPr lang="ro-RO" noProof="0" smtClean="0"/>
              <a:pPr rtl="0"/>
              <a:t>‹#›</a:t>
            </a:fld>
            <a:endParaRPr lang="ro-RO" noProof="0" dirty="0"/>
          </a:p>
        </p:txBody>
      </p:sp>
      <p:sp>
        <p:nvSpPr>
          <p:cNvPr id="7" name="Oval 6">
            <a:extLst>
              <a:ext uri="{FF2B5EF4-FFF2-40B4-BE49-F238E27FC236}">
                <a16:creationId xmlns:a16="http://schemas.microsoft.com/office/drawing/2014/main" id="{7FEF1588-F385-48F3-800A-554A9423E77A}"/>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0" name="Conector drept 9">
            <a:extLst>
              <a:ext uri="{FF2B5EF4-FFF2-40B4-BE49-F238E27FC236}">
                <a16:creationId xmlns:a16="http://schemas.microsoft.com/office/drawing/2014/main" id="{440B0943-F568-4674-8FA4-B435B1E466AF}"/>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2DE7FD5-7941-43A1-8663-42AE40546A4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3" name="Conector drept 12">
            <a:extLst>
              <a:ext uri="{FF2B5EF4-FFF2-40B4-BE49-F238E27FC236}">
                <a16:creationId xmlns:a16="http://schemas.microsoft.com/office/drawing/2014/main" id="{97791EE5-EF06-4BF8-84C6-EC24114E73F5}"/>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86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90" r:id="rId33"/>
    <p:sldLayoutId id="2147483691" r:id="rId34"/>
    <p:sldLayoutId id="2147483688" r:id="rId35"/>
    <p:sldLayoutId id="2147483689" r:id="rId36"/>
  </p:sldLayoutIdLst>
  <p:hf hdr="0"/>
  <p:txStyles>
    <p:titleStyle>
      <a:lvl1pPr algn="l" defTabSz="914400" rtl="0" eaLnBrk="1" latinLnBrk="0" hangingPunct="1">
        <a:lnSpc>
          <a:spcPct val="90000"/>
        </a:lnSpc>
        <a:spcBef>
          <a:spcPct val="0"/>
        </a:spcBef>
        <a:buNone/>
        <a:defRPr sz="3600" b="1" kern="1200">
          <a:solidFill>
            <a:schemeClr val="bg2"/>
          </a:solidFill>
          <a:latin typeface="Tahoma" panose="020B060403050404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7" userDrawn="1">
          <p15:clr>
            <a:srgbClr val="F26B43"/>
          </p15:clr>
        </p15:guide>
        <p15:guide id="2" pos="7174" userDrawn="1">
          <p15:clr>
            <a:srgbClr val="F26B43"/>
          </p15:clr>
        </p15:guide>
        <p15:guide id="3" pos="506"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guide id="7" pos="3318" userDrawn="1">
          <p15:clr>
            <a:srgbClr val="F26B43"/>
          </p15:clr>
        </p15:guide>
        <p15:guide id="8" pos="436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ifluid.ro/wp-content/uploads/2016/05/Catalog-robinete-fluture-centrice.pdf" TargetMode="External"/><Relationship Id="rId2" Type="http://schemas.openxmlformats.org/officeDocument/2006/relationships/notesSlide" Target="../notesSlides/notesSlide10.xml"/><Relationship Id="rId1" Type="http://schemas.openxmlformats.org/officeDocument/2006/relationships/slideLayout" Target="../slideLayouts/slideLayout36.xml"/><Relationship Id="rId5" Type="http://schemas.openxmlformats.org/officeDocument/2006/relationships/image" Target="../media/image16.png"/><Relationship Id="rId4" Type="http://schemas.openxmlformats.org/officeDocument/2006/relationships/hyperlink" Target="https://www.shop-einstal.ro/pompe-si-hidrofoare/grupuri-de-pompare-ape-curate/grup-pompare-electronic-cu-alternanta-2-x-mci-10-5t-41689301060.html#group=group&amp;photo=id-1"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ifluid.ro/wp-content/uploads/2016/05/Catalog-robinete-fluture-centrice.pdf" TargetMode="External"/><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www.shop-einstal.ro/pompe-si-hidrofoare/grupuri-de-pompare-ape-curate/grup-pompare-electronic-cu-alternanta-2-x-mci-10-5t-41689301060.html#group=group&amp;photo=id-1"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6.xml"/><Relationship Id="rId1" Type="http://schemas.openxmlformats.org/officeDocument/2006/relationships/video" Target="https://www.youtube.com/embed/E4q42JB-OM0?feature=oembed" TargetMode="External"/><Relationship Id="rId5" Type="http://schemas.openxmlformats.org/officeDocument/2006/relationships/hyperlink" Target="https://www.youtube.com/watch?v=E4q42JB-OM0" TargetMode="Externa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hyperlink" Target="https://ifluid.ro/robinete-cutit/" TargetMode="External"/><Relationship Id="rId2" Type="http://schemas.openxmlformats.org/officeDocument/2006/relationships/notesSlide" Target="../notesSlides/notesSlide13.xml"/><Relationship Id="rId1" Type="http://schemas.openxmlformats.org/officeDocument/2006/relationships/slideLayout" Target="../slideLayouts/slideLayout36.xml"/><Relationship Id="rId5" Type="http://schemas.openxmlformats.org/officeDocument/2006/relationships/image" Target="../media/image21.png"/><Relationship Id="rId4" Type="http://schemas.openxmlformats.org/officeDocument/2006/relationships/hyperlink" Target="https://www.shop-einstal.ro/pompe-si-hidrofoare/grupuri-de-pompare-ape-curate/grup-pompare-electronic-cu-alternanta-2-x-mci-10-5t-41689301060.html#group=group&amp;photo=id-1"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ifluid.ro/wp-content/uploads/2016/05/Robinet-cutit-seria-200.pdf" TargetMode="External"/><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www.shop-einstal.ro/pompe-si-hidrofoare/grupuri-de-pompare-ape-curate/grup-pompare-electronic-cu-alternanta-2-x-mci-10-5t-41689301060.html#group=group&amp;photo=id-1"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6.xml"/><Relationship Id="rId1" Type="http://schemas.openxmlformats.org/officeDocument/2006/relationships/video" Target="https://www.youtube.com/embed/1L35nrGB7E0?feature=oembed" TargetMode="External"/><Relationship Id="rId5" Type="http://schemas.openxmlformats.org/officeDocument/2006/relationships/image" Target="../media/image24.jpeg"/><Relationship Id="rId4" Type="http://schemas.openxmlformats.org/officeDocument/2006/relationships/hyperlink" Target="https://www.youtube.com/watch?v=1L35nrGB7E0"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bwinstal.ro/ckeditor_assets/attachments/721/115050.pdf" TargetMode="External"/><Relationship Id="rId2" Type="http://schemas.openxmlformats.org/officeDocument/2006/relationships/notesSlide" Target="../notesSlides/notesSlide16.xml"/><Relationship Id="rId1" Type="http://schemas.openxmlformats.org/officeDocument/2006/relationships/slideLayout" Target="../slideLayouts/slideLayout36.xml"/><Relationship Id="rId5" Type="http://schemas.openxmlformats.org/officeDocument/2006/relationships/image" Target="../media/image25.png"/><Relationship Id="rId4" Type="http://schemas.openxmlformats.org/officeDocument/2006/relationships/hyperlink" Target="https://www.shop-einstal.ro/pompe-si-hidrofoare/grupuri-de-pompare-ape-curate/grup-pompare-electronic-cu-alternanta-2-x-mci-10-5t-41689301060.html#group=group&amp;photo=id-1"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6.xml"/><Relationship Id="rId1" Type="http://schemas.openxmlformats.org/officeDocument/2006/relationships/video" Target="https://www.youtube.com/embed/C5ZMLWujKGs?feature=oembed" TargetMode="External"/><Relationship Id="rId5" Type="http://schemas.openxmlformats.org/officeDocument/2006/relationships/hyperlink" Target="https://www.youtube.com/watch?v=C5ZMLWujKGs" TargetMode="Externa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hyperlink" Target="https://eudis.ro/produse/robinet-cu-membrana-din-fonta-trecere-curba-etansare-fonta-epdm-cu-flanse-pn16-dn25-dn300-actionat-cu-roata-fig16-11/" TargetMode="External"/><Relationship Id="rId2" Type="http://schemas.openxmlformats.org/officeDocument/2006/relationships/notesSlide" Target="../notesSlides/notesSlide18.xml"/><Relationship Id="rId1" Type="http://schemas.openxmlformats.org/officeDocument/2006/relationships/slideLayout" Target="../slideLayouts/slideLayout36.xml"/><Relationship Id="rId5" Type="http://schemas.openxmlformats.org/officeDocument/2006/relationships/image" Target="../media/image27.png"/><Relationship Id="rId4" Type="http://schemas.openxmlformats.org/officeDocument/2006/relationships/hyperlink" Target="https://www.shop-einstal.ro/pompe-si-hidrofoare/grupuri-de-pompare-ape-curate/grup-pompare-electronic-cu-alternanta-2-x-mci-10-5t-41689301060.html#group=group&amp;photo=id-1"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6.xml"/><Relationship Id="rId1" Type="http://schemas.openxmlformats.org/officeDocument/2006/relationships/video" Target="https://www.youtube.com/embed/uxOHVqtsdTI?feature=oembed" TargetMode="External"/><Relationship Id="rId5" Type="http://schemas.openxmlformats.org/officeDocument/2006/relationships/image" Target="../media/image28.jpeg"/><Relationship Id="rId4" Type="http://schemas.openxmlformats.org/officeDocument/2006/relationships/hyperlink" Target="https://www.youtube.com/watch?v=uxOHVqtsdT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arenainstalatiilor.ro/robinet-retinere-cu-clapa-duyar-fonta-pn-16-dn-40-p1160" TargetMode="External"/><Relationship Id="rId2" Type="http://schemas.openxmlformats.org/officeDocument/2006/relationships/notesSlide" Target="../notesSlides/notesSlide20.xml"/><Relationship Id="rId1" Type="http://schemas.openxmlformats.org/officeDocument/2006/relationships/slideLayout" Target="../slideLayouts/slideLayout36.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hyperlink" Target="https://www.shop-einstal.ro/pompe-si-hidrofoare/grupuri-de-pompare-ape-curate/grup-pompare-electronic-cu-alternanta-2-x-mci-10-5t-41689301060.html#group=group&amp;photo=id-1"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6.xml"/><Relationship Id="rId1" Type="http://schemas.openxmlformats.org/officeDocument/2006/relationships/video" Target="https://www.youtube.com/embed/RZZjNv1EgGo?feature=oembed" TargetMode="External"/><Relationship Id="rId5" Type="http://schemas.openxmlformats.org/officeDocument/2006/relationships/image" Target="../media/image31.jpeg"/><Relationship Id="rId4" Type="http://schemas.openxmlformats.org/officeDocument/2006/relationships/hyperlink" Target="https://www.youtube.com/watch?v=RZZjNv1EgGo"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ifluid.ro/robinete-cu-3-si-4-cai/" TargetMode="External"/><Relationship Id="rId2" Type="http://schemas.openxmlformats.org/officeDocument/2006/relationships/notesSlide" Target="../notesSlides/notesSlide22.xml"/><Relationship Id="rId1" Type="http://schemas.openxmlformats.org/officeDocument/2006/relationships/slideLayout" Target="../slideLayouts/slideLayout36.xml"/><Relationship Id="rId5" Type="http://schemas.openxmlformats.org/officeDocument/2006/relationships/image" Target="../media/image32.png"/><Relationship Id="rId4" Type="http://schemas.openxmlformats.org/officeDocument/2006/relationships/hyperlink" Target="https://www.shop-einstal.ro/pompe-si-hidrofoare/grupuri-de-pompare-ape-curate/grup-pompare-electronic-cu-alternanta-2-x-mci-10-5t-41689301060.html#group=group&amp;photo=id-1"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6.xml"/><Relationship Id="rId1" Type="http://schemas.openxmlformats.org/officeDocument/2006/relationships/video" Target="https://www.youtube.com/embed/YTa5FLMg-wc?feature=oembed" TargetMode="External"/><Relationship Id="rId5" Type="http://schemas.openxmlformats.org/officeDocument/2006/relationships/image" Target="../media/image33.jpeg"/><Relationship Id="rId4" Type="http://schemas.openxmlformats.org/officeDocument/2006/relationships/hyperlink" Target="https://www.youtube.com/watch?v=YTa5FLMg-wc"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6.xml"/><Relationship Id="rId1" Type="http://schemas.openxmlformats.org/officeDocument/2006/relationships/video" Target="https://www.youtube.com/embed/wsHTBGlL2iE?feature=oembed" TargetMode="External"/><Relationship Id="rId5" Type="http://schemas.openxmlformats.org/officeDocument/2006/relationships/image" Target="../media/image34.jpeg"/><Relationship Id="rId4" Type="http://schemas.openxmlformats.org/officeDocument/2006/relationships/hyperlink" Target="https://www.youtube.com/watch?v=wsHTBGlL2iE"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hyperlink" Target="https://ifluid.ro/robinete-de-inchidere-sau-reglaj-si-armaturi-pentru-instalatii-industriale/"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ferro.ro/produs-robinet-de-trecere-pentru-apa-cu-ventil-4523-ZGZ.html" TargetMode="External"/><Relationship Id="rId2" Type="http://schemas.openxmlformats.org/officeDocument/2006/relationships/notesSlide" Target="../notesSlides/notesSlide4.xml"/><Relationship Id="rId1" Type="http://schemas.openxmlformats.org/officeDocument/2006/relationships/slideLayout" Target="../slideLayouts/slideLayout36.xml"/><Relationship Id="rId5" Type="http://schemas.openxmlformats.org/officeDocument/2006/relationships/image" Target="../media/image9.png"/><Relationship Id="rId4" Type="http://schemas.openxmlformats.org/officeDocument/2006/relationships/hyperlink" Target="https://www.shop-einstal.ro/pompe-si-hidrofoare/grupuri-de-pompare-ape-curate/grup-pompare-electronic-cu-alternanta-2-x-mci-10-5t-41689301060.html#group=group&amp;photo=id-1"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ferro.ro/serie-herkules-robineti-de-trecere-cu-bila-637.html" TargetMode="External"/><Relationship Id="rId2" Type="http://schemas.openxmlformats.org/officeDocument/2006/relationships/notesSlide" Target="../notesSlides/notesSlide5.xml"/><Relationship Id="rId1" Type="http://schemas.openxmlformats.org/officeDocument/2006/relationships/slideLayout" Target="../slideLayouts/slideLayout36.xml"/><Relationship Id="rId5" Type="http://schemas.openxmlformats.org/officeDocument/2006/relationships/image" Target="../media/image10.png"/><Relationship Id="rId4" Type="http://schemas.openxmlformats.org/officeDocument/2006/relationships/hyperlink" Target="https://www.shop-einstal.ro/pompe-si-hidrofoare/grupuri-de-pompare-ape-curate/grup-pompare-electronic-cu-alternanta-2-x-mci-10-5t-41689301060.html#group=group&amp;photo=id-1"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primabt.ro/produse/detalii-produs/robineti-sfera-2-cai-pvc-u-cu-actionare-electrica/" TargetMode="External"/><Relationship Id="rId7" Type="http://schemas.openxmlformats.org/officeDocument/2006/relationships/hyperlink" Target="https://www.ferro.ro/serie-robineti-coltar-639.html" TargetMode="External"/><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www.shop-einstal.ro/pompe-si-hidrofoare/grupuri-de-pompare-ape-curate/grup-pompare-electronic-cu-alternanta-2-x-mci-10-5t-41689301060.html#group=group&amp;photo=id-1"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6.xml"/><Relationship Id="rId1" Type="http://schemas.openxmlformats.org/officeDocument/2006/relationships/video" Target="https://www.youtube.com/embed/Vfi9_xhT3fQ?feature=oembed" TargetMode="External"/><Relationship Id="rId5" Type="http://schemas.openxmlformats.org/officeDocument/2006/relationships/hyperlink" Target="https://www.youtube.com/watch?v=Vfi9_xhT3fQ" TargetMode="Externa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hyperlink" Target="https://ro.deki-valve.com/globe-valve/stainless-steel-globe-valve-factory.html" TargetMode="External"/><Relationship Id="rId2" Type="http://schemas.openxmlformats.org/officeDocument/2006/relationships/notesSlide" Target="../notesSlides/notesSlide8.xml"/><Relationship Id="rId1" Type="http://schemas.openxmlformats.org/officeDocument/2006/relationships/slideLayout" Target="../slideLayouts/slideLayout36.xml"/><Relationship Id="rId5" Type="http://schemas.openxmlformats.org/officeDocument/2006/relationships/image" Target="../media/image14.png"/><Relationship Id="rId4" Type="http://schemas.openxmlformats.org/officeDocument/2006/relationships/hyperlink" Target="https://www.shop-einstal.ro/pompe-si-hidrofoare/grupuri-de-pompare-ape-curate/grup-pompare-electronic-cu-alternanta-2-x-mci-10-5t-41689301060.html#group=group&amp;photo=id-1"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6.xml"/><Relationship Id="rId1" Type="http://schemas.openxmlformats.org/officeDocument/2006/relationships/video" Target="https://www.youtube.com/embed/GSEIpwf5FBI?start=60&amp;feature=oembed" TargetMode="External"/><Relationship Id="rId5" Type="http://schemas.openxmlformats.org/officeDocument/2006/relationships/image" Target="../media/image15.jpeg"/><Relationship Id="rId4" Type="http://schemas.openxmlformats.org/officeDocument/2006/relationships/hyperlink" Target="https://www.youtube.com/watch?v=GSEIpwf5FBI&amp;t=60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u 3">
            <a:extLst>
              <a:ext uri="{FF2B5EF4-FFF2-40B4-BE49-F238E27FC236}">
                <a16:creationId xmlns:a16="http://schemas.microsoft.com/office/drawing/2014/main" id="{54F6FF42-70E3-4A7F-B5D8-2928FCB71A74}"/>
              </a:ext>
            </a:extLst>
          </p:cNvPr>
          <p:cNvSpPr>
            <a:spLocks noGrp="1"/>
          </p:cNvSpPr>
          <p:nvPr>
            <p:ph type="ctrTitle"/>
          </p:nvPr>
        </p:nvSpPr>
        <p:spPr>
          <a:xfrm>
            <a:off x="7776" y="2698113"/>
            <a:ext cx="12176448" cy="1340509"/>
          </a:xfrm>
        </p:spPr>
        <p:txBody>
          <a:bodyPr rtlCol="0">
            <a:normAutofit/>
          </a:bodyPr>
          <a:lstStyle/>
          <a:p>
            <a:r>
              <a:rPr lang="en-GB" sz="4400" dirty="0">
                <a:ea typeface="Tahoma" panose="020B0604030504040204" pitchFamily="34" charset="0"/>
                <a:cs typeface="Tahoma" panose="020B0604030504040204" pitchFamily="34" charset="0"/>
              </a:rPr>
              <a:t>ORGANE DE MA</a:t>
            </a:r>
            <a:r>
              <a:rPr lang="ro-RO" sz="4400" dirty="0">
                <a:ea typeface="Tahoma" panose="020B0604030504040204" pitchFamily="34" charset="0"/>
                <a:cs typeface="Tahoma" panose="020B0604030504040204" pitchFamily="34" charset="0"/>
              </a:rPr>
              <a:t>ȘINI ȘI TEHNOLOGIE MECANICĂ PENTRU INSTALAȚII</a:t>
            </a:r>
          </a:p>
        </p:txBody>
      </p:sp>
      <p:sp>
        <p:nvSpPr>
          <p:cNvPr id="5" name="Subtitlu 4">
            <a:extLst>
              <a:ext uri="{FF2B5EF4-FFF2-40B4-BE49-F238E27FC236}">
                <a16:creationId xmlns:a16="http://schemas.microsoft.com/office/drawing/2014/main" id="{F40A11AA-C85D-4AF4-92B2-0F4E36F4EC91}"/>
              </a:ext>
            </a:extLst>
          </p:cNvPr>
          <p:cNvSpPr>
            <a:spLocks noGrp="1"/>
          </p:cNvSpPr>
          <p:nvPr>
            <p:ph type="subTitle" idx="1"/>
          </p:nvPr>
        </p:nvSpPr>
        <p:spPr/>
        <p:txBody>
          <a:bodyPr rtlCol="0">
            <a:normAutofit/>
          </a:bodyPr>
          <a:lstStyle/>
          <a:p>
            <a:r>
              <a:rPr lang="ro-RO" dirty="0">
                <a:latin typeface="Calibri" panose="020F0502020204030204" pitchFamily="34" charset="0"/>
                <a:ea typeface="Calibri" panose="020F0502020204030204" pitchFamily="34" charset="0"/>
                <a:cs typeface="Calibri" panose="020F0502020204030204" pitchFamily="34" charset="0"/>
              </a:rPr>
              <a:t>Ș. l. dr. ing. </a:t>
            </a:r>
            <a:r>
              <a:rPr lang="en-US" dirty="0">
                <a:latin typeface="Calibri" panose="020F0502020204030204" pitchFamily="34" charset="0"/>
                <a:ea typeface="Calibri" panose="020F0502020204030204" pitchFamily="34" charset="0"/>
                <a:cs typeface="Calibri" panose="020F0502020204030204" pitchFamily="34" charset="0"/>
              </a:rPr>
              <a:t>Constantin CILIBIU</a:t>
            </a:r>
            <a:endParaRPr lang="ro-RO"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0404830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EEB72-30E5-9040-833E-21BCF9905B1E}"/>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D38BBA83-B1D3-4F88-48F4-045812E8E621}"/>
              </a:ext>
            </a:extLst>
          </p:cNvPr>
          <p:cNvSpPr>
            <a:spLocks noGrp="1"/>
          </p:cNvSpPr>
          <p:nvPr>
            <p:ph type="dt" sz="half" idx="10"/>
          </p:nvPr>
        </p:nvSpPr>
        <p:spPr/>
        <p:txBody>
          <a:bodyPr rtlCol="0"/>
          <a:lstStyle/>
          <a:p>
            <a:pPr rtl="0"/>
            <a:r>
              <a:rPr lang="ro-RO" dirty="0"/>
              <a:t>26.11.2025</a:t>
            </a:r>
          </a:p>
        </p:txBody>
      </p:sp>
      <p:sp>
        <p:nvSpPr>
          <p:cNvPr id="8" name="Substituent număr diapozitiv 7">
            <a:extLst>
              <a:ext uri="{FF2B5EF4-FFF2-40B4-BE49-F238E27FC236}">
                <a16:creationId xmlns:a16="http://schemas.microsoft.com/office/drawing/2014/main" id="{807FFE6B-825C-64A1-479A-6CDB788DE774}"/>
              </a:ext>
            </a:extLst>
          </p:cNvPr>
          <p:cNvSpPr>
            <a:spLocks noGrp="1"/>
          </p:cNvSpPr>
          <p:nvPr>
            <p:ph type="sldNum" sz="quarter" idx="12"/>
          </p:nvPr>
        </p:nvSpPr>
        <p:spPr/>
        <p:txBody>
          <a:bodyPr rtlCol="0"/>
          <a:lstStyle/>
          <a:p>
            <a:pPr rtl="0"/>
            <a:fld id="{8D581BC7-E183-40DB-AC97-C19EA4EB8894}" type="slidenum">
              <a:rPr lang="ro-RO" smtClean="0"/>
              <a:pPr rtl="0"/>
              <a:t>10</a:t>
            </a:fld>
            <a:endParaRPr lang="ro-RO" dirty="0"/>
          </a:p>
        </p:txBody>
      </p:sp>
      <p:sp>
        <p:nvSpPr>
          <p:cNvPr id="3" name="Substituent subsol 6">
            <a:extLst>
              <a:ext uri="{FF2B5EF4-FFF2-40B4-BE49-F238E27FC236}">
                <a16:creationId xmlns:a16="http://schemas.microsoft.com/office/drawing/2014/main" id="{0B2FD544-20FF-20F3-DCEF-487C15212D96}"/>
              </a:ext>
            </a:extLst>
          </p:cNvPr>
          <p:cNvSpPr>
            <a:spLocks noGrp="1"/>
          </p:cNvSpPr>
          <p:nvPr>
            <p:ph type="ftr" sz="quarter" idx="11"/>
          </p:nvPr>
        </p:nvSpPr>
        <p:spPr>
          <a:xfrm>
            <a:off x="1169961" y="5878720"/>
            <a:ext cx="2049894" cy="297307"/>
          </a:xfrm>
        </p:spPr>
        <p:txBody>
          <a:bodyPr rtlCol="0"/>
          <a:lstStyle/>
          <a:p>
            <a:pPr rtl="0"/>
            <a:r>
              <a:rPr lang="ro-RO" dirty="0"/>
              <a:t>Tipuri de </a:t>
            </a:r>
            <a:r>
              <a:rPr lang="ro-RO" dirty="0" err="1"/>
              <a:t>robineți</a:t>
            </a:r>
            <a:endParaRPr lang="ro-RO" dirty="0"/>
          </a:p>
        </p:txBody>
      </p:sp>
      <p:sp>
        <p:nvSpPr>
          <p:cNvPr id="11" name="CasetăText 10">
            <a:extLst>
              <a:ext uri="{FF2B5EF4-FFF2-40B4-BE49-F238E27FC236}">
                <a16:creationId xmlns:a16="http://schemas.microsoft.com/office/drawing/2014/main" id="{526BD2AB-2B8C-CCDC-0BB9-B4DF45B82DE7}"/>
              </a:ext>
            </a:extLst>
          </p:cNvPr>
          <p:cNvSpPr txBox="1"/>
          <p:nvPr/>
        </p:nvSpPr>
        <p:spPr>
          <a:xfrm>
            <a:off x="4594410" y="5004836"/>
            <a:ext cx="3103414"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7 </a:t>
            </a:r>
            <a:r>
              <a:rPr lang="en-US" b="1" dirty="0">
                <a:solidFill>
                  <a:schemeClr val="bg2"/>
                </a:solidFill>
                <a:ea typeface="Calibri" panose="020F0502020204030204" pitchFamily="34" charset="0"/>
                <a:cs typeface="Calibri" panose="020F0502020204030204" pitchFamily="34" charset="0"/>
              </a:rPr>
              <a:t>Variante de ac</a:t>
            </a:r>
            <a:r>
              <a:rPr lang="ro-RO" b="1" dirty="0" err="1">
                <a:solidFill>
                  <a:schemeClr val="bg2"/>
                </a:solidFill>
                <a:ea typeface="Calibri" panose="020F0502020204030204" pitchFamily="34" charset="0"/>
                <a:cs typeface="Calibri" panose="020F0502020204030204" pitchFamily="34" charset="0"/>
              </a:rPr>
              <a:t>ționare</a:t>
            </a:r>
            <a:r>
              <a:rPr lang="ro-RO" b="1" dirty="0">
                <a:solidFill>
                  <a:schemeClr val="bg2"/>
                </a:solidFill>
                <a:ea typeface="Calibri" panose="020F0502020204030204" pitchFamily="34" charset="0"/>
                <a:cs typeface="Calibri" panose="020F0502020204030204" pitchFamily="34" charset="0"/>
              </a:rPr>
              <a:t> </a:t>
            </a:r>
            <a:r>
              <a:rPr lang="en-US" b="1" dirty="0">
                <a:solidFill>
                  <a:schemeClr val="bg2"/>
                </a:solidFill>
                <a:ea typeface="Calibri" panose="020F0502020204030204" pitchFamily="34" charset="0"/>
                <a:cs typeface="Calibri" panose="020F0502020204030204" pitchFamily="34" charset="0"/>
              </a:rPr>
              <a:t>r</a:t>
            </a:r>
            <a:r>
              <a:rPr lang="pt-BR" b="1" dirty="0">
                <a:solidFill>
                  <a:schemeClr val="bg2"/>
                </a:solidFill>
                <a:ea typeface="Calibri" panose="020F0502020204030204" pitchFamily="34" charset="0"/>
                <a:cs typeface="Calibri" panose="020F0502020204030204" pitchFamily="34" charset="0"/>
              </a:rPr>
              <a:t>obinet </a:t>
            </a:r>
            <a:r>
              <a:rPr lang="en-US" b="1" dirty="0">
                <a:solidFill>
                  <a:schemeClr val="bg2"/>
                </a:solidFill>
                <a:ea typeface="Calibri" panose="020F0502020204030204" pitchFamily="34" charset="0"/>
                <a:cs typeface="Calibri" panose="020F0502020204030204" pitchFamily="34" charset="0"/>
              </a:rPr>
              <a:t>future </a:t>
            </a:r>
            <a:r>
              <a:rPr lang="ro-RO" b="1" dirty="0">
                <a:solidFill>
                  <a:schemeClr val="bg2"/>
                </a:solidFill>
                <a:ea typeface="Calibri" panose="020F0502020204030204" pitchFamily="34" charset="0"/>
                <a:cs typeface="Calibri" panose="020F0502020204030204" pitchFamily="34" charset="0"/>
              </a:rPr>
              <a:t>[</a:t>
            </a:r>
            <a:r>
              <a:rPr lang="ro-RO" b="1" dirty="0">
                <a:solidFill>
                  <a:schemeClr val="bg2"/>
                </a:solidFill>
                <a:ea typeface="Calibri" panose="020F0502020204030204" pitchFamily="34" charset="0"/>
                <a:cs typeface="Calibri" panose="020F0502020204030204" pitchFamily="34" charset="0"/>
                <a:hlinkClick r:id="rId3"/>
              </a:rPr>
              <a:t>ifluid.ro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13" name="CasetăText 12">
            <a:extLst>
              <a:ext uri="{FF2B5EF4-FFF2-40B4-BE49-F238E27FC236}">
                <a16:creationId xmlns:a16="http://schemas.microsoft.com/office/drawing/2014/main" id="{CF9F84EA-3880-DE66-558E-ECBB3414B15C}"/>
              </a:ext>
            </a:extLst>
          </p:cNvPr>
          <p:cNvSpPr txBox="1"/>
          <p:nvPr/>
        </p:nvSpPr>
        <p:spPr>
          <a:xfrm>
            <a:off x="655296" y="311705"/>
            <a:ext cx="6099242" cy="369332"/>
          </a:xfrm>
          <a:prstGeom prst="rect">
            <a:avLst/>
          </a:prstGeom>
          <a:noFill/>
        </p:spPr>
        <p:txBody>
          <a:bodyPr wrap="square">
            <a:spAutoFit/>
          </a:bodyPr>
          <a:lstStyle/>
          <a:p>
            <a:r>
              <a:rPr lang="ro-RO" b="1" dirty="0">
                <a:solidFill>
                  <a:schemeClr val="bg2"/>
                </a:solidFill>
              </a:rPr>
              <a:t>III. </a:t>
            </a:r>
            <a:r>
              <a:rPr lang="ro-RO" b="1" dirty="0" err="1">
                <a:solidFill>
                  <a:schemeClr val="bg2"/>
                </a:solidFill>
              </a:rPr>
              <a:t>Robineți</a:t>
            </a:r>
            <a:r>
              <a:rPr lang="ro-RO" b="1" dirty="0">
                <a:solidFill>
                  <a:schemeClr val="bg2"/>
                </a:solidFill>
              </a:rPr>
              <a:t>/Vane fluture</a:t>
            </a:r>
          </a:p>
        </p:txBody>
      </p:sp>
      <p:sp>
        <p:nvSpPr>
          <p:cNvPr id="16" name="CasetăText 15">
            <a:extLst>
              <a:ext uri="{FF2B5EF4-FFF2-40B4-BE49-F238E27FC236}">
                <a16:creationId xmlns:a16="http://schemas.microsoft.com/office/drawing/2014/main" id="{AF821BFC-9FD3-2647-9568-FBF39006A610}"/>
              </a:ext>
            </a:extLst>
          </p:cNvPr>
          <p:cNvSpPr txBox="1"/>
          <p:nvPr/>
        </p:nvSpPr>
        <p:spPr>
          <a:xfrm>
            <a:off x="778643" y="3327756"/>
            <a:ext cx="1515193" cy="1200329"/>
          </a:xfrm>
          <a:prstGeom prst="rect">
            <a:avLst/>
          </a:prstGeom>
          <a:noFill/>
        </p:spPr>
        <p:txBody>
          <a:bodyPr wrap="square">
            <a:spAutoFit/>
          </a:bodyPr>
          <a:lstStyle/>
          <a:p>
            <a:pPr algn="ctr"/>
            <a:r>
              <a:rPr lang="it-IT" dirty="0">
                <a:solidFill>
                  <a:schemeClr val="bg2"/>
                </a:solidFill>
              </a:rPr>
              <a:t>*DIMENSIUNI</a:t>
            </a:r>
            <a:endParaRPr lang="ro-RO" dirty="0">
              <a:solidFill>
                <a:schemeClr val="bg2"/>
              </a:solidFill>
            </a:endParaRPr>
          </a:p>
          <a:p>
            <a:pPr algn="ctr"/>
            <a:r>
              <a:rPr lang="ro-RO" dirty="0">
                <a:solidFill>
                  <a:schemeClr val="bg2"/>
                </a:solidFill>
              </a:rPr>
              <a:t>de fabricație</a:t>
            </a:r>
            <a:r>
              <a:rPr lang="it-IT" dirty="0">
                <a:solidFill>
                  <a:schemeClr val="bg2"/>
                </a:solidFill>
              </a:rPr>
              <a:t> </a:t>
            </a:r>
            <a:r>
              <a:rPr lang="it-IT" b="1" dirty="0">
                <a:solidFill>
                  <a:schemeClr val="bg2"/>
                </a:solidFill>
              </a:rPr>
              <a:t>DN 32 - 1600 (1“¼ - 64“)</a:t>
            </a:r>
            <a:endParaRPr lang="ro-RO" b="1" dirty="0">
              <a:solidFill>
                <a:schemeClr val="bg2"/>
              </a:solidFill>
            </a:endParaRPr>
          </a:p>
        </p:txBody>
      </p:sp>
      <p:pic>
        <p:nvPicPr>
          <p:cNvPr id="2050" name="Picture 2">
            <a:extLst>
              <a:ext uri="{FF2B5EF4-FFF2-40B4-BE49-F238E27FC236}">
                <a16:creationId xmlns:a16="http://schemas.microsoft.com/office/drawing/2014/main" id="{F13D2CBF-0B4B-7CC6-6A04-33D085A97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0542" y="154924"/>
            <a:ext cx="8813258" cy="4896254"/>
          </a:xfrm>
          <a:prstGeom prst="rect">
            <a:avLst/>
          </a:prstGeom>
          <a:noFill/>
          <a:extLst>
            <a:ext uri="{909E8E84-426E-40DD-AFC4-6F175D3DCCD1}">
              <a14:hiddenFill xmlns:a14="http://schemas.microsoft.com/office/drawing/2010/main">
                <a:solidFill>
                  <a:srgbClr val="FFFFFF"/>
                </a:solidFill>
              </a14:hiddenFill>
            </a:ext>
          </a:extLst>
        </p:spPr>
      </p:pic>
      <p:sp>
        <p:nvSpPr>
          <p:cNvPr id="19" name="CasetăText 18">
            <a:extLst>
              <a:ext uri="{FF2B5EF4-FFF2-40B4-BE49-F238E27FC236}">
                <a16:creationId xmlns:a16="http://schemas.microsoft.com/office/drawing/2014/main" id="{84B5640F-E97E-99F8-13CE-64F633EA5EDA}"/>
              </a:ext>
            </a:extLst>
          </p:cNvPr>
          <p:cNvSpPr txBox="1"/>
          <p:nvPr/>
        </p:nvSpPr>
        <p:spPr>
          <a:xfrm>
            <a:off x="2169718" y="1960584"/>
            <a:ext cx="6099242" cy="369332"/>
          </a:xfrm>
          <a:prstGeom prst="rect">
            <a:avLst/>
          </a:prstGeom>
          <a:noFill/>
        </p:spPr>
        <p:txBody>
          <a:bodyPr wrap="square">
            <a:spAutoFit/>
          </a:bodyPr>
          <a:lstStyle/>
          <a:p>
            <a:r>
              <a:rPr lang="ro-RO" dirty="0"/>
              <a:t>ACŢIONARE MANUALĂ: LEVIER</a:t>
            </a:r>
          </a:p>
        </p:txBody>
      </p:sp>
      <p:sp>
        <p:nvSpPr>
          <p:cNvPr id="21" name="CasetăText 20">
            <a:extLst>
              <a:ext uri="{FF2B5EF4-FFF2-40B4-BE49-F238E27FC236}">
                <a16:creationId xmlns:a16="http://schemas.microsoft.com/office/drawing/2014/main" id="{F76CE335-7613-6E19-05AA-32F91C88E7BF}"/>
              </a:ext>
            </a:extLst>
          </p:cNvPr>
          <p:cNvSpPr txBox="1"/>
          <p:nvPr/>
        </p:nvSpPr>
        <p:spPr>
          <a:xfrm>
            <a:off x="5219339" y="760606"/>
            <a:ext cx="2603168" cy="646331"/>
          </a:xfrm>
          <a:prstGeom prst="rect">
            <a:avLst/>
          </a:prstGeom>
          <a:noFill/>
        </p:spPr>
        <p:txBody>
          <a:bodyPr wrap="square">
            <a:spAutoFit/>
          </a:bodyPr>
          <a:lstStyle/>
          <a:p>
            <a:pPr algn="ctr"/>
            <a:r>
              <a:rPr lang="ro-RO" dirty="0"/>
              <a:t>REDUCTOR MANUAL CU ROATĂ DE MANEVRĂ</a:t>
            </a:r>
          </a:p>
        </p:txBody>
      </p:sp>
      <p:sp>
        <p:nvSpPr>
          <p:cNvPr id="23" name="CasetăText 22">
            <a:extLst>
              <a:ext uri="{FF2B5EF4-FFF2-40B4-BE49-F238E27FC236}">
                <a16:creationId xmlns:a16="http://schemas.microsoft.com/office/drawing/2014/main" id="{BB00DB0F-CAFA-F7DD-159A-F709AA80C9A3}"/>
              </a:ext>
            </a:extLst>
          </p:cNvPr>
          <p:cNvSpPr txBox="1"/>
          <p:nvPr/>
        </p:nvSpPr>
        <p:spPr>
          <a:xfrm>
            <a:off x="8516567" y="4728012"/>
            <a:ext cx="2018490" cy="646331"/>
          </a:xfrm>
          <a:prstGeom prst="rect">
            <a:avLst/>
          </a:prstGeom>
          <a:noFill/>
        </p:spPr>
        <p:txBody>
          <a:bodyPr wrap="square">
            <a:spAutoFit/>
          </a:bodyPr>
          <a:lstStyle/>
          <a:p>
            <a:pPr algn="ctr"/>
            <a:r>
              <a:rPr lang="ro-RO" dirty="0" err="1"/>
              <a:t>Acţionare</a:t>
            </a:r>
            <a:r>
              <a:rPr lang="ro-RO" dirty="0"/>
              <a:t> electrică 24V, 230V, 380V</a:t>
            </a:r>
          </a:p>
        </p:txBody>
      </p:sp>
    </p:spTree>
    <p:extLst>
      <p:ext uri="{BB962C8B-B14F-4D97-AF65-F5344CB8AC3E}">
        <p14:creationId xmlns:p14="http://schemas.microsoft.com/office/powerpoint/2010/main" val="292187426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C32A0-94AA-DFF0-8A87-4B8A85BDF71C}"/>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F0915F84-4D53-9E88-7DA5-635D8DC0C60D}"/>
              </a:ext>
            </a:extLst>
          </p:cNvPr>
          <p:cNvSpPr>
            <a:spLocks noGrp="1"/>
          </p:cNvSpPr>
          <p:nvPr>
            <p:ph type="dt" sz="half" idx="10"/>
          </p:nvPr>
        </p:nvSpPr>
        <p:spPr/>
        <p:txBody>
          <a:bodyPr rtlCol="0"/>
          <a:lstStyle/>
          <a:p>
            <a:pPr rtl="0"/>
            <a:r>
              <a:rPr lang="ro-RO" dirty="0"/>
              <a:t>26.11.2025</a:t>
            </a:r>
          </a:p>
        </p:txBody>
      </p:sp>
      <p:sp>
        <p:nvSpPr>
          <p:cNvPr id="8" name="Substituent număr diapozitiv 7">
            <a:extLst>
              <a:ext uri="{FF2B5EF4-FFF2-40B4-BE49-F238E27FC236}">
                <a16:creationId xmlns:a16="http://schemas.microsoft.com/office/drawing/2014/main" id="{28F53190-9B44-240E-12C1-01A52F7236B0}"/>
              </a:ext>
            </a:extLst>
          </p:cNvPr>
          <p:cNvSpPr>
            <a:spLocks noGrp="1"/>
          </p:cNvSpPr>
          <p:nvPr>
            <p:ph type="sldNum" sz="quarter" idx="12"/>
          </p:nvPr>
        </p:nvSpPr>
        <p:spPr/>
        <p:txBody>
          <a:bodyPr rtlCol="0"/>
          <a:lstStyle/>
          <a:p>
            <a:pPr rtl="0"/>
            <a:fld id="{8D581BC7-E183-40DB-AC97-C19EA4EB8894}" type="slidenum">
              <a:rPr lang="ro-RO" smtClean="0"/>
              <a:pPr rtl="0"/>
              <a:t>11</a:t>
            </a:fld>
            <a:endParaRPr lang="ro-RO" dirty="0"/>
          </a:p>
        </p:txBody>
      </p:sp>
      <p:sp>
        <p:nvSpPr>
          <p:cNvPr id="3" name="Substituent subsol 6">
            <a:extLst>
              <a:ext uri="{FF2B5EF4-FFF2-40B4-BE49-F238E27FC236}">
                <a16:creationId xmlns:a16="http://schemas.microsoft.com/office/drawing/2014/main" id="{7F7845EF-0B0C-12C5-2380-CEAC83558C1C}"/>
              </a:ext>
            </a:extLst>
          </p:cNvPr>
          <p:cNvSpPr>
            <a:spLocks noGrp="1"/>
          </p:cNvSpPr>
          <p:nvPr>
            <p:ph type="ftr" sz="quarter" idx="11"/>
          </p:nvPr>
        </p:nvSpPr>
        <p:spPr>
          <a:xfrm>
            <a:off x="1169961" y="5878720"/>
            <a:ext cx="2049894" cy="297307"/>
          </a:xfrm>
        </p:spPr>
        <p:txBody>
          <a:bodyPr rtlCol="0"/>
          <a:lstStyle/>
          <a:p>
            <a:pPr rtl="0"/>
            <a:r>
              <a:rPr lang="ro-RO" dirty="0"/>
              <a:t>Tipuri de </a:t>
            </a:r>
            <a:r>
              <a:rPr lang="ro-RO" dirty="0" err="1"/>
              <a:t>robineți</a:t>
            </a:r>
            <a:endParaRPr lang="ro-RO" dirty="0"/>
          </a:p>
        </p:txBody>
      </p:sp>
      <p:sp>
        <p:nvSpPr>
          <p:cNvPr id="11" name="CasetăText 10">
            <a:extLst>
              <a:ext uri="{FF2B5EF4-FFF2-40B4-BE49-F238E27FC236}">
                <a16:creationId xmlns:a16="http://schemas.microsoft.com/office/drawing/2014/main" id="{873523F5-0D85-0946-FDD2-84BBB53040C5}"/>
              </a:ext>
            </a:extLst>
          </p:cNvPr>
          <p:cNvSpPr txBox="1"/>
          <p:nvPr/>
        </p:nvSpPr>
        <p:spPr>
          <a:xfrm>
            <a:off x="4248632" y="4434342"/>
            <a:ext cx="3103414" cy="369332"/>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8 </a:t>
            </a:r>
            <a:r>
              <a:rPr lang="pt-BR" b="1" dirty="0">
                <a:solidFill>
                  <a:schemeClr val="bg2"/>
                </a:solidFill>
                <a:ea typeface="Calibri" panose="020F0502020204030204" pitchFamily="34" charset="0"/>
                <a:cs typeface="Calibri" panose="020F0502020204030204" pitchFamily="34" charset="0"/>
              </a:rPr>
              <a:t>Robinet </a:t>
            </a:r>
            <a:r>
              <a:rPr lang="en-US" b="1" dirty="0">
                <a:solidFill>
                  <a:schemeClr val="bg2"/>
                </a:solidFill>
                <a:ea typeface="Calibri" panose="020F0502020204030204" pitchFamily="34" charset="0"/>
                <a:cs typeface="Calibri" panose="020F0502020204030204" pitchFamily="34" charset="0"/>
              </a:rPr>
              <a:t>future </a:t>
            </a:r>
            <a:r>
              <a:rPr lang="ro-RO" b="1" dirty="0">
                <a:solidFill>
                  <a:schemeClr val="bg2"/>
                </a:solidFill>
                <a:ea typeface="Calibri" panose="020F0502020204030204" pitchFamily="34" charset="0"/>
                <a:cs typeface="Calibri" panose="020F0502020204030204" pitchFamily="34" charset="0"/>
              </a:rPr>
              <a:t>[</a:t>
            </a:r>
            <a:r>
              <a:rPr lang="ro-RO" b="1" dirty="0">
                <a:solidFill>
                  <a:schemeClr val="bg2"/>
                </a:solidFill>
                <a:ea typeface="Calibri" panose="020F0502020204030204" pitchFamily="34" charset="0"/>
                <a:cs typeface="Calibri" panose="020F0502020204030204" pitchFamily="34" charset="0"/>
                <a:hlinkClick r:id="rId3"/>
              </a:rPr>
              <a:t>ifluid.ro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13" name="CasetăText 12">
            <a:extLst>
              <a:ext uri="{FF2B5EF4-FFF2-40B4-BE49-F238E27FC236}">
                <a16:creationId xmlns:a16="http://schemas.microsoft.com/office/drawing/2014/main" id="{EC112088-018E-98CE-F3ED-68F1A6DB95A7}"/>
              </a:ext>
            </a:extLst>
          </p:cNvPr>
          <p:cNvSpPr txBox="1"/>
          <p:nvPr/>
        </p:nvSpPr>
        <p:spPr>
          <a:xfrm>
            <a:off x="655296" y="311705"/>
            <a:ext cx="6099242" cy="369332"/>
          </a:xfrm>
          <a:prstGeom prst="rect">
            <a:avLst/>
          </a:prstGeom>
          <a:noFill/>
        </p:spPr>
        <p:txBody>
          <a:bodyPr wrap="square">
            <a:spAutoFit/>
          </a:bodyPr>
          <a:lstStyle/>
          <a:p>
            <a:r>
              <a:rPr lang="ro-RO" b="1" dirty="0">
                <a:solidFill>
                  <a:schemeClr val="bg2"/>
                </a:solidFill>
              </a:rPr>
              <a:t>III. Robinet fluture între </a:t>
            </a:r>
            <a:r>
              <a:rPr lang="ro-RO" b="1" dirty="0" err="1">
                <a:solidFill>
                  <a:schemeClr val="bg2"/>
                </a:solidFill>
              </a:rPr>
              <a:t>flanşe</a:t>
            </a:r>
            <a:endParaRPr lang="ro-RO" b="1" dirty="0">
              <a:solidFill>
                <a:schemeClr val="bg2"/>
              </a:solidFill>
            </a:endParaRPr>
          </a:p>
        </p:txBody>
      </p:sp>
      <p:sp>
        <p:nvSpPr>
          <p:cNvPr id="17" name="CasetăText 16">
            <a:extLst>
              <a:ext uri="{FF2B5EF4-FFF2-40B4-BE49-F238E27FC236}">
                <a16:creationId xmlns:a16="http://schemas.microsoft.com/office/drawing/2014/main" id="{E630E876-B4C8-D1EE-AA2E-A755B6BB29C6}"/>
              </a:ext>
            </a:extLst>
          </p:cNvPr>
          <p:cNvSpPr txBox="1"/>
          <p:nvPr/>
        </p:nvSpPr>
        <p:spPr>
          <a:xfrm>
            <a:off x="634519" y="785782"/>
            <a:ext cx="3070398" cy="369332"/>
          </a:xfrm>
          <a:prstGeom prst="rect">
            <a:avLst/>
          </a:prstGeom>
          <a:noFill/>
        </p:spPr>
        <p:txBody>
          <a:bodyPr wrap="square">
            <a:spAutoFit/>
          </a:bodyPr>
          <a:lstStyle/>
          <a:p>
            <a:pPr algn="l"/>
            <a:r>
              <a:rPr lang="ro-RO" sz="1800" b="1" i="0" u="sng" strike="noStrike" baseline="0" dirty="0">
                <a:solidFill>
                  <a:schemeClr val="tx2"/>
                </a:solidFill>
              </a:rPr>
              <a:t>Date tehnice:</a:t>
            </a:r>
          </a:p>
        </p:txBody>
      </p:sp>
      <p:sp>
        <p:nvSpPr>
          <p:cNvPr id="2" name="CasetăText 1">
            <a:extLst>
              <a:ext uri="{FF2B5EF4-FFF2-40B4-BE49-F238E27FC236}">
                <a16:creationId xmlns:a16="http://schemas.microsoft.com/office/drawing/2014/main" id="{EFC7FB2D-BBA0-933C-DDB9-2356DA72DF77}"/>
              </a:ext>
            </a:extLst>
          </p:cNvPr>
          <p:cNvSpPr txBox="1"/>
          <p:nvPr/>
        </p:nvSpPr>
        <p:spPr>
          <a:xfrm>
            <a:off x="655296" y="5126815"/>
            <a:ext cx="10758061" cy="646331"/>
          </a:xfrm>
          <a:prstGeom prst="rect">
            <a:avLst/>
          </a:prstGeom>
          <a:noFill/>
        </p:spPr>
        <p:txBody>
          <a:bodyPr wrap="square">
            <a:spAutoFit/>
          </a:bodyPr>
          <a:lstStyle/>
          <a:p>
            <a:pPr algn="just"/>
            <a:r>
              <a:rPr lang="ro-RO" b="1" dirty="0">
                <a:solidFill>
                  <a:schemeClr val="bg2"/>
                </a:solidFill>
              </a:rPr>
              <a:t>*Utilizare: Sunt utilizate în diverse </a:t>
            </a:r>
            <a:r>
              <a:rPr lang="ro-RO" b="1" dirty="0" err="1">
                <a:solidFill>
                  <a:schemeClr val="bg2"/>
                </a:solidFill>
              </a:rPr>
              <a:t>aplicaţii</a:t>
            </a:r>
            <a:r>
              <a:rPr lang="ro-RO" b="1" dirty="0">
                <a:solidFill>
                  <a:schemeClr val="bg2"/>
                </a:solidFill>
              </a:rPr>
              <a:t> în care </a:t>
            </a:r>
            <a:r>
              <a:rPr lang="ro-RO" b="1" dirty="0" err="1">
                <a:solidFill>
                  <a:schemeClr val="bg2"/>
                </a:solidFill>
              </a:rPr>
              <a:t>etanşarea</a:t>
            </a:r>
            <a:r>
              <a:rPr lang="en-US" b="1" dirty="0">
                <a:solidFill>
                  <a:schemeClr val="bg2"/>
                </a:solidFill>
              </a:rPr>
              <a:t> </a:t>
            </a:r>
            <a:r>
              <a:rPr lang="ro-RO" b="1" dirty="0">
                <a:solidFill>
                  <a:schemeClr val="bg2"/>
                </a:solidFill>
              </a:rPr>
              <a:t>fără scăpări este o </a:t>
            </a:r>
            <a:r>
              <a:rPr lang="ro-RO" b="1" dirty="0" err="1">
                <a:solidFill>
                  <a:schemeClr val="bg2"/>
                </a:solidFill>
              </a:rPr>
              <a:t>condiţie</a:t>
            </a:r>
            <a:r>
              <a:rPr lang="ro-RO" b="1" dirty="0">
                <a:solidFill>
                  <a:schemeClr val="bg2"/>
                </a:solidFill>
              </a:rPr>
              <a:t> </a:t>
            </a:r>
            <a:r>
              <a:rPr lang="ro-RO" b="1" dirty="0" err="1">
                <a:solidFill>
                  <a:schemeClr val="bg2"/>
                </a:solidFill>
              </a:rPr>
              <a:t>esenţială</a:t>
            </a:r>
            <a:r>
              <a:rPr lang="ro-RO" b="1" dirty="0">
                <a:solidFill>
                  <a:schemeClr val="bg2"/>
                </a:solidFill>
              </a:rPr>
              <a:t>:</a:t>
            </a:r>
            <a:r>
              <a:rPr lang="en-US" b="1" dirty="0">
                <a:solidFill>
                  <a:schemeClr val="bg2"/>
                </a:solidFill>
              </a:rPr>
              <a:t> </a:t>
            </a:r>
            <a:r>
              <a:rPr lang="ro-RO" b="1" dirty="0">
                <a:solidFill>
                  <a:schemeClr val="bg2"/>
                </a:solidFill>
              </a:rPr>
              <a:t>• Procese industriale • Apă </a:t>
            </a:r>
            <a:r>
              <a:rPr lang="ro-RO" b="1" dirty="0" err="1">
                <a:solidFill>
                  <a:schemeClr val="bg2"/>
                </a:solidFill>
              </a:rPr>
              <a:t>şi</a:t>
            </a:r>
            <a:r>
              <a:rPr lang="ro-RO" b="1" dirty="0">
                <a:solidFill>
                  <a:schemeClr val="bg2"/>
                </a:solidFill>
              </a:rPr>
              <a:t> canalizare • Suspensii </a:t>
            </a:r>
            <a:r>
              <a:rPr lang="ro-RO" b="1" dirty="0" err="1">
                <a:solidFill>
                  <a:schemeClr val="bg2"/>
                </a:solidFill>
              </a:rPr>
              <a:t>uşor</a:t>
            </a:r>
            <a:r>
              <a:rPr lang="ro-RO" b="1" dirty="0">
                <a:solidFill>
                  <a:schemeClr val="bg2"/>
                </a:solidFill>
              </a:rPr>
              <a:t> încărcate</a:t>
            </a:r>
            <a:r>
              <a:rPr lang="en-US" b="1" dirty="0">
                <a:solidFill>
                  <a:schemeClr val="bg2"/>
                </a:solidFill>
              </a:rPr>
              <a:t> </a:t>
            </a:r>
            <a:r>
              <a:rPr lang="ro-RO" b="1" dirty="0">
                <a:solidFill>
                  <a:schemeClr val="bg2"/>
                </a:solidFill>
              </a:rPr>
              <a:t>• Încălzire, </a:t>
            </a:r>
            <a:r>
              <a:rPr lang="ro-RO" b="1" dirty="0" err="1">
                <a:solidFill>
                  <a:schemeClr val="bg2"/>
                </a:solidFill>
              </a:rPr>
              <a:t>ventilaţie</a:t>
            </a:r>
            <a:r>
              <a:rPr lang="ro-RO" b="1" dirty="0">
                <a:solidFill>
                  <a:schemeClr val="bg2"/>
                </a:solidFill>
              </a:rPr>
              <a:t> </a:t>
            </a:r>
            <a:r>
              <a:rPr lang="ro-RO" b="1" dirty="0" err="1">
                <a:solidFill>
                  <a:schemeClr val="bg2"/>
                </a:solidFill>
              </a:rPr>
              <a:t>şi</a:t>
            </a:r>
            <a:r>
              <a:rPr lang="ro-RO" b="1" dirty="0">
                <a:solidFill>
                  <a:schemeClr val="bg2"/>
                </a:solidFill>
              </a:rPr>
              <a:t> aer </a:t>
            </a:r>
            <a:r>
              <a:rPr lang="ro-RO" b="1" dirty="0" err="1">
                <a:solidFill>
                  <a:schemeClr val="bg2"/>
                </a:solidFill>
              </a:rPr>
              <a:t>condiţionat</a:t>
            </a:r>
            <a:endParaRPr lang="ro-RO" b="1" dirty="0">
              <a:solidFill>
                <a:schemeClr val="bg2"/>
              </a:solidFill>
            </a:endParaRPr>
          </a:p>
        </p:txBody>
      </p:sp>
      <p:pic>
        <p:nvPicPr>
          <p:cNvPr id="7" name="Imagine 6">
            <a:extLst>
              <a:ext uri="{FF2B5EF4-FFF2-40B4-BE49-F238E27FC236}">
                <a16:creationId xmlns:a16="http://schemas.microsoft.com/office/drawing/2014/main" id="{DE13712A-835B-B211-B74A-88069830F9DD}"/>
              </a:ext>
            </a:extLst>
          </p:cNvPr>
          <p:cNvPicPr>
            <a:picLocks noChangeAspect="1"/>
          </p:cNvPicPr>
          <p:nvPr/>
        </p:nvPicPr>
        <p:blipFill>
          <a:blip r:embed="rId5"/>
          <a:stretch>
            <a:fillRect/>
          </a:stretch>
        </p:blipFill>
        <p:spPr>
          <a:xfrm>
            <a:off x="4247228" y="496371"/>
            <a:ext cx="3103414" cy="37533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Imagine 9">
            <a:extLst>
              <a:ext uri="{FF2B5EF4-FFF2-40B4-BE49-F238E27FC236}">
                <a16:creationId xmlns:a16="http://schemas.microsoft.com/office/drawing/2014/main" id="{6C0BC238-79E8-5001-0B5D-F151629002C3}"/>
              </a:ext>
            </a:extLst>
          </p:cNvPr>
          <p:cNvPicPr>
            <a:picLocks noChangeAspect="1"/>
          </p:cNvPicPr>
          <p:nvPr/>
        </p:nvPicPr>
        <p:blipFill>
          <a:blip r:embed="rId6"/>
          <a:stretch>
            <a:fillRect/>
          </a:stretch>
        </p:blipFill>
        <p:spPr>
          <a:xfrm>
            <a:off x="7637617" y="564329"/>
            <a:ext cx="4152306" cy="36173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Imagine 13">
            <a:extLst>
              <a:ext uri="{FF2B5EF4-FFF2-40B4-BE49-F238E27FC236}">
                <a16:creationId xmlns:a16="http://schemas.microsoft.com/office/drawing/2014/main" id="{E86BBC36-7527-8CB8-B257-1FB3807CFFD0}"/>
              </a:ext>
            </a:extLst>
          </p:cNvPr>
          <p:cNvPicPr>
            <a:picLocks noChangeAspect="1"/>
          </p:cNvPicPr>
          <p:nvPr/>
        </p:nvPicPr>
        <p:blipFill>
          <a:blip r:embed="rId7"/>
          <a:srcRect t="628"/>
          <a:stretch/>
        </p:blipFill>
        <p:spPr>
          <a:xfrm>
            <a:off x="735509" y="1183124"/>
            <a:ext cx="3068402" cy="3753305"/>
          </a:xfrm>
          <a:prstGeom prst="rect">
            <a:avLst/>
          </a:prstGeom>
        </p:spPr>
      </p:pic>
    </p:spTree>
    <p:extLst>
      <p:ext uri="{BB962C8B-B14F-4D97-AF65-F5344CB8AC3E}">
        <p14:creationId xmlns:p14="http://schemas.microsoft.com/office/powerpoint/2010/main" val="72390492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BDF96-9FFF-E56B-A9DF-76A78474D96D}"/>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FC75D92D-1A6D-F927-E0B6-09C47301F3C2}"/>
              </a:ext>
            </a:extLst>
          </p:cNvPr>
          <p:cNvSpPr>
            <a:spLocks noGrp="1"/>
          </p:cNvSpPr>
          <p:nvPr>
            <p:ph type="dt" sz="half" idx="10"/>
          </p:nvPr>
        </p:nvSpPr>
        <p:spPr/>
        <p:txBody>
          <a:bodyPr rtlCol="0"/>
          <a:lstStyle/>
          <a:p>
            <a:pPr rtl="0"/>
            <a:r>
              <a:rPr lang="ro-RO" dirty="0"/>
              <a:t>26.11.2025</a:t>
            </a:r>
          </a:p>
        </p:txBody>
      </p:sp>
      <p:sp>
        <p:nvSpPr>
          <p:cNvPr id="8" name="Substituent număr diapozitiv 7">
            <a:extLst>
              <a:ext uri="{FF2B5EF4-FFF2-40B4-BE49-F238E27FC236}">
                <a16:creationId xmlns:a16="http://schemas.microsoft.com/office/drawing/2014/main" id="{E851C487-440F-B5C3-DB97-C38FFC8BFF36}"/>
              </a:ext>
            </a:extLst>
          </p:cNvPr>
          <p:cNvSpPr>
            <a:spLocks noGrp="1"/>
          </p:cNvSpPr>
          <p:nvPr>
            <p:ph type="sldNum" sz="quarter" idx="12"/>
          </p:nvPr>
        </p:nvSpPr>
        <p:spPr/>
        <p:txBody>
          <a:bodyPr rtlCol="0"/>
          <a:lstStyle/>
          <a:p>
            <a:pPr rtl="0"/>
            <a:fld id="{8D581BC7-E183-40DB-AC97-C19EA4EB8894}" type="slidenum">
              <a:rPr lang="ro-RO" smtClean="0"/>
              <a:pPr rtl="0"/>
              <a:t>12</a:t>
            </a:fld>
            <a:endParaRPr lang="ro-RO" dirty="0"/>
          </a:p>
        </p:txBody>
      </p:sp>
      <p:sp>
        <p:nvSpPr>
          <p:cNvPr id="3" name="Substituent subsol 6">
            <a:extLst>
              <a:ext uri="{FF2B5EF4-FFF2-40B4-BE49-F238E27FC236}">
                <a16:creationId xmlns:a16="http://schemas.microsoft.com/office/drawing/2014/main" id="{7D56AB1E-8D4A-319F-541D-0187CF2CD948}"/>
              </a:ext>
            </a:extLst>
          </p:cNvPr>
          <p:cNvSpPr>
            <a:spLocks noGrp="1"/>
          </p:cNvSpPr>
          <p:nvPr>
            <p:ph type="ftr" sz="quarter" idx="11"/>
          </p:nvPr>
        </p:nvSpPr>
        <p:spPr>
          <a:xfrm>
            <a:off x="1169961" y="5878720"/>
            <a:ext cx="2049894" cy="297307"/>
          </a:xfrm>
        </p:spPr>
        <p:txBody>
          <a:bodyPr rtlCol="0"/>
          <a:lstStyle/>
          <a:p>
            <a:pPr rtl="0"/>
            <a:r>
              <a:rPr lang="ro-RO" dirty="0"/>
              <a:t>Tipuri de </a:t>
            </a:r>
            <a:r>
              <a:rPr lang="ro-RO" dirty="0" err="1"/>
              <a:t>robineți</a:t>
            </a:r>
            <a:endParaRPr lang="ro-RO" dirty="0"/>
          </a:p>
        </p:txBody>
      </p:sp>
      <p:pic>
        <p:nvPicPr>
          <p:cNvPr id="4" name="Media online 3" title="How does a Butterfly Valve work - Hydraulic Valves">
            <a:hlinkClick r:id="" action="ppaction://media"/>
            <a:extLst>
              <a:ext uri="{FF2B5EF4-FFF2-40B4-BE49-F238E27FC236}">
                <a16:creationId xmlns:a16="http://schemas.microsoft.com/office/drawing/2014/main" id="{441C592C-4EDE-0C4A-F1D8-4350E29324AE}"/>
              </a:ext>
            </a:extLst>
          </p:cNvPr>
          <p:cNvPicPr>
            <a:picLocks noRot="1" noChangeAspect="1"/>
          </p:cNvPicPr>
          <p:nvPr>
            <a:videoFile r:link="rId1"/>
          </p:nvPr>
        </p:nvPicPr>
        <p:blipFill>
          <a:blip r:embed="rId4"/>
          <a:stretch>
            <a:fillRect/>
          </a:stretch>
        </p:blipFill>
        <p:spPr>
          <a:xfrm>
            <a:off x="1169961" y="315228"/>
            <a:ext cx="9854592" cy="5563492"/>
          </a:xfrm>
          <a:prstGeom prst="rect">
            <a:avLst/>
          </a:prstGeom>
        </p:spPr>
      </p:pic>
      <p:sp>
        <p:nvSpPr>
          <p:cNvPr id="5" name="CasetăText 4">
            <a:extLst>
              <a:ext uri="{FF2B5EF4-FFF2-40B4-BE49-F238E27FC236}">
                <a16:creationId xmlns:a16="http://schemas.microsoft.com/office/drawing/2014/main" id="{3C83B491-3D74-025A-AC01-58B85609A17F}"/>
              </a:ext>
            </a:extLst>
          </p:cNvPr>
          <p:cNvSpPr txBox="1"/>
          <p:nvPr/>
        </p:nvSpPr>
        <p:spPr>
          <a:xfrm>
            <a:off x="3697285" y="5905132"/>
            <a:ext cx="5672919"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3  Cum funcționează vanele fluture [</a:t>
            </a:r>
            <a:r>
              <a:rPr lang="ro-RO" b="1" dirty="0">
                <a:solidFill>
                  <a:schemeClr val="bg2"/>
                </a:solidFill>
                <a:ea typeface="Calibri" panose="020F0502020204030204" pitchFamily="34" charset="0"/>
                <a:cs typeface="Calibri" panose="020F0502020204030204" pitchFamily="34" charset="0"/>
                <a:hlinkClick r:id="rId5"/>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spTree>
    <p:extLst>
      <p:ext uri="{BB962C8B-B14F-4D97-AF65-F5344CB8AC3E}">
        <p14:creationId xmlns:p14="http://schemas.microsoft.com/office/powerpoint/2010/main" val="278862549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8E381-5CF6-CB73-59B4-9140C4A40A22}"/>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9DA04607-6501-7424-7518-F4E593334F7D}"/>
              </a:ext>
            </a:extLst>
          </p:cNvPr>
          <p:cNvSpPr>
            <a:spLocks noGrp="1"/>
          </p:cNvSpPr>
          <p:nvPr>
            <p:ph type="dt" sz="half" idx="10"/>
          </p:nvPr>
        </p:nvSpPr>
        <p:spPr/>
        <p:txBody>
          <a:bodyPr rtlCol="0"/>
          <a:lstStyle/>
          <a:p>
            <a:pPr rtl="0"/>
            <a:r>
              <a:rPr lang="ro-RO" dirty="0"/>
              <a:t>26.11.2025</a:t>
            </a:r>
          </a:p>
        </p:txBody>
      </p:sp>
      <p:sp>
        <p:nvSpPr>
          <p:cNvPr id="8" name="Substituent număr diapozitiv 7">
            <a:extLst>
              <a:ext uri="{FF2B5EF4-FFF2-40B4-BE49-F238E27FC236}">
                <a16:creationId xmlns:a16="http://schemas.microsoft.com/office/drawing/2014/main" id="{808AEFFC-2F99-41C8-48B0-E46085A9D39A}"/>
              </a:ext>
            </a:extLst>
          </p:cNvPr>
          <p:cNvSpPr>
            <a:spLocks noGrp="1"/>
          </p:cNvSpPr>
          <p:nvPr>
            <p:ph type="sldNum" sz="quarter" idx="12"/>
          </p:nvPr>
        </p:nvSpPr>
        <p:spPr/>
        <p:txBody>
          <a:bodyPr rtlCol="0"/>
          <a:lstStyle/>
          <a:p>
            <a:pPr rtl="0"/>
            <a:fld id="{8D581BC7-E183-40DB-AC97-C19EA4EB8894}" type="slidenum">
              <a:rPr lang="ro-RO" smtClean="0"/>
              <a:pPr rtl="0"/>
              <a:t>13</a:t>
            </a:fld>
            <a:endParaRPr lang="ro-RO" dirty="0"/>
          </a:p>
        </p:txBody>
      </p:sp>
      <p:sp>
        <p:nvSpPr>
          <p:cNvPr id="3" name="Substituent subsol 6">
            <a:extLst>
              <a:ext uri="{FF2B5EF4-FFF2-40B4-BE49-F238E27FC236}">
                <a16:creationId xmlns:a16="http://schemas.microsoft.com/office/drawing/2014/main" id="{07D50499-DBAA-DF2F-0339-9B0F05B77540}"/>
              </a:ext>
            </a:extLst>
          </p:cNvPr>
          <p:cNvSpPr>
            <a:spLocks noGrp="1"/>
          </p:cNvSpPr>
          <p:nvPr>
            <p:ph type="ftr" sz="quarter" idx="11"/>
          </p:nvPr>
        </p:nvSpPr>
        <p:spPr>
          <a:xfrm>
            <a:off x="1169961" y="5878720"/>
            <a:ext cx="2049894" cy="297307"/>
          </a:xfrm>
        </p:spPr>
        <p:txBody>
          <a:bodyPr rtlCol="0"/>
          <a:lstStyle/>
          <a:p>
            <a:pPr rtl="0"/>
            <a:r>
              <a:rPr lang="ro-RO" dirty="0"/>
              <a:t>Tipuri de </a:t>
            </a:r>
            <a:r>
              <a:rPr lang="ro-RO" dirty="0" err="1"/>
              <a:t>robineți</a:t>
            </a:r>
            <a:endParaRPr lang="ro-RO" dirty="0"/>
          </a:p>
        </p:txBody>
      </p:sp>
      <p:sp>
        <p:nvSpPr>
          <p:cNvPr id="11" name="CasetăText 10">
            <a:extLst>
              <a:ext uri="{FF2B5EF4-FFF2-40B4-BE49-F238E27FC236}">
                <a16:creationId xmlns:a16="http://schemas.microsoft.com/office/drawing/2014/main" id="{14913EA8-1F5D-B756-E283-BA0FD02748A7}"/>
              </a:ext>
            </a:extLst>
          </p:cNvPr>
          <p:cNvSpPr txBox="1"/>
          <p:nvPr/>
        </p:nvSpPr>
        <p:spPr>
          <a:xfrm>
            <a:off x="7462591" y="5406668"/>
            <a:ext cx="3103414" cy="369332"/>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9 </a:t>
            </a:r>
            <a:r>
              <a:rPr lang="pt-BR" b="1" dirty="0">
                <a:solidFill>
                  <a:schemeClr val="bg2"/>
                </a:solidFill>
                <a:ea typeface="Calibri" panose="020F0502020204030204" pitchFamily="34" charset="0"/>
                <a:cs typeface="Calibri" panose="020F0502020204030204" pitchFamily="34" charset="0"/>
              </a:rPr>
              <a:t>Robinet</a:t>
            </a:r>
            <a:r>
              <a:rPr lang="ro-RO" b="1" dirty="0">
                <a:solidFill>
                  <a:schemeClr val="bg2"/>
                </a:solidFill>
                <a:ea typeface="Calibri" panose="020F0502020204030204" pitchFamily="34" charset="0"/>
                <a:cs typeface="Calibri" panose="020F0502020204030204" pitchFamily="34" charset="0"/>
              </a:rPr>
              <a:t>e</a:t>
            </a:r>
            <a:r>
              <a:rPr lang="pt-BR" b="1" dirty="0">
                <a:solidFill>
                  <a:schemeClr val="bg2"/>
                </a:solidFill>
                <a:ea typeface="Calibri" panose="020F0502020204030204" pitchFamily="34" charset="0"/>
                <a:cs typeface="Calibri" panose="020F0502020204030204" pitchFamily="34" charset="0"/>
              </a:rPr>
              <a:t> </a:t>
            </a:r>
            <a:r>
              <a:rPr lang="ro-RO" b="1" dirty="0">
                <a:solidFill>
                  <a:schemeClr val="bg2"/>
                </a:solidFill>
                <a:ea typeface="Calibri" panose="020F0502020204030204" pitchFamily="34" charset="0"/>
                <a:cs typeface="Calibri" panose="020F0502020204030204" pitchFamily="34" charset="0"/>
              </a:rPr>
              <a:t>cuțit</a:t>
            </a:r>
            <a:r>
              <a:rPr lang="en-US" b="1" dirty="0">
                <a:solidFill>
                  <a:schemeClr val="bg2"/>
                </a:solidFill>
                <a:ea typeface="Calibri" panose="020F0502020204030204" pitchFamily="34" charset="0"/>
                <a:cs typeface="Calibri" panose="020F0502020204030204" pitchFamily="34" charset="0"/>
              </a:rPr>
              <a:t> </a:t>
            </a:r>
            <a:r>
              <a:rPr lang="ro-RO" b="1" dirty="0">
                <a:solidFill>
                  <a:schemeClr val="bg2"/>
                </a:solidFill>
                <a:ea typeface="Calibri" panose="020F0502020204030204" pitchFamily="34" charset="0"/>
                <a:cs typeface="Calibri" panose="020F0502020204030204" pitchFamily="34" charset="0"/>
              </a:rPr>
              <a:t>[</a:t>
            </a:r>
            <a:r>
              <a:rPr lang="ro-RO" b="1" dirty="0">
                <a:solidFill>
                  <a:schemeClr val="bg2"/>
                </a:solidFill>
                <a:ea typeface="Calibri" panose="020F0502020204030204" pitchFamily="34" charset="0"/>
                <a:cs typeface="Calibri" panose="020F0502020204030204" pitchFamily="34" charset="0"/>
                <a:hlinkClick r:id="rId3"/>
              </a:rPr>
              <a:t>ifluid.ro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13" name="CasetăText 12">
            <a:extLst>
              <a:ext uri="{FF2B5EF4-FFF2-40B4-BE49-F238E27FC236}">
                <a16:creationId xmlns:a16="http://schemas.microsoft.com/office/drawing/2014/main" id="{498D298B-7E5C-4E49-947F-598D4C0CF093}"/>
              </a:ext>
            </a:extLst>
          </p:cNvPr>
          <p:cNvSpPr txBox="1"/>
          <p:nvPr/>
        </p:nvSpPr>
        <p:spPr>
          <a:xfrm>
            <a:off x="655296" y="311705"/>
            <a:ext cx="6099242" cy="369332"/>
          </a:xfrm>
          <a:prstGeom prst="rect">
            <a:avLst/>
          </a:prstGeom>
          <a:noFill/>
        </p:spPr>
        <p:txBody>
          <a:bodyPr wrap="square">
            <a:spAutoFit/>
          </a:bodyPr>
          <a:lstStyle/>
          <a:p>
            <a:r>
              <a:rPr lang="ro-RO" b="1" dirty="0">
                <a:solidFill>
                  <a:schemeClr val="bg2"/>
                </a:solidFill>
              </a:rPr>
              <a:t>IV. Robinete cuțit</a:t>
            </a:r>
          </a:p>
        </p:txBody>
      </p:sp>
      <p:pic>
        <p:nvPicPr>
          <p:cNvPr id="3074" name="Picture 2" descr="Robinete cutit">
            <a:extLst>
              <a:ext uri="{FF2B5EF4-FFF2-40B4-BE49-F238E27FC236}">
                <a16:creationId xmlns:a16="http://schemas.microsoft.com/office/drawing/2014/main" id="{B3B923D7-255C-B793-68E3-8DFC03E4FD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9761" y="803217"/>
            <a:ext cx="4989074" cy="4435938"/>
          </a:xfrm>
          <a:prstGeom prst="rect">
            <a:avLst/>
          </a:prstGeom>
          <a:noFill/>
          <a:extLst>
            <a:ext uri="{909E8E84-426E-40DD-AFC4-6F175D3DCCD1}">
              <a14:hiddenFill xmlns:a14="http://schemas.microsoft.com/office/drawing/2010/main">
                <a:solidFill>
                  <a:srgbClr val="FFFFFF"/>
                </a:solidFill>
              </a14:hiddenFill>
            </a:ext>
          </a:extLst>
        </p:spPr>
      </p:pic>
      <p:sp>
        <p:nvSpPr>
          <p:cNvPr id="5" name="CasetăText 4">
            <a:extLst>
              <a:ext uri="{FF2B5EF4-FFF2-40B4-BE49-F238E27FC236}">
                <a16:creationId xmlns:a16="http://schemas.microsoft.com/office/drawing/2014/main" id="{293A74D8-798A-E7E9-56C1-2F13E201D923}"/>
              </a:ext>
            </a:extLst>
          </p:cNvPr>
          <p:cNvSpPr txBox="1"/>
          <p:nvPr/>
        </p:nvSpPr>
        <p:spPr>
          <a:xfrm>
            <a:off x="634519" y="878754"/>
            <a:ext cx="5461481" cy="4801314"/>
          </a:xfrm>
          <a:prstGeom prst="rect">
            <a:avLst/>
          </a:prstGeom>
          <a:noFill/>
        </p:spPr>
        <p:txBody>
          <a:bodyPr wrap="square">
            <a:spAutoFit/>
          </a:bodyPr>
          <a:lstStyle/>
          <a:p>
            <a:pPr marL="285750" indent="-285750" algn="just">
              <a:buFont typeface="Arial" panose="020B0604020202020204" pitchFamily="34" charset="0"/>
              <a:buChar char="•"/>
            </a:pPr>
            <a:r>
              <a:rPr lang="ro-RO" dirty="0"/>
              <a:t>Sunt robinete </a:t>
            </a:r>
            <a:r>
              <a:rPr lang="ro-RO" b="1" dirty="0" err="1"/>
              <a:t>unisens</a:t>
            </a:r>
            <a:r>
              <a:rPr lang="ro-RO" dirty="0"/>
              <a:t> ideale pentru vehicularea fluidelor încărcate, ape reziduale ale diverselor industrii (minerit, chimie, tratarea apei, etc). </a:t>
            </a:r>
          </a:p>
          <a:p>
            <a:pPr marL="285750" indent="-285750" algn="just">
              <a:buFont typeface="Arial" panose="020B0604020202020204" pitchFamily="34" charset="0"/>
              <a:buChar char="•"/>
            </a:pPr>
            <a:endParaRPr lang="ro-RO" dirty="0"/>
          </a:p>
          <a:p>
            <a:pPr marL="285750" indent="-285750" algn="just">
              <a:buFont typeface="Arial" panose="020B0604020202020204" pitchFamily="34" charset="0"/>
              <a:buChar char="•"/>
            </a:pPr>
            <a:r>
              <a:rPr lang="ro-RO" dirty="0"/>
              <a:t>Robinetele cuțit sunt avantajoase in instalațiile cu spațiu limitat datorita dimensiunilor si greutății reduse. </a:t>
            </a:r>
          </a:p>
          <a:p>
            <a:pPr marL="285750" indent="-285750" algn="just">
              <a:buFont typeface="Arial" panose="020B0604020202020204" pitchFamily="34" charset="0"/>
              <a:buChar char="•"/>
            </a:pPr>
            <a:endParaRPr lang="ro-RO" dirty="0"/>
          </a:p>
          <a:p>
            <a:pPr marL="285750" indent="-285750" algn="just">
              <a:buFont typeface="Arial" panose="020B0604020202020204" pitchFamily="34" charset="0"/>
              <a:buChar char="•"/>
            </a:pPr>
            <a:r>
              <a:rPr lang="ro-RO" dirty="0"/>
              <a:t>Durata de viață îndelungată, particulele solide spre partea inferioara (la închidere) a robinetului asigurând autocurățirea acestuia si clătirea (la deschidere). </a:t>
            </a:r>
          </a:p>
          <a:p>
            <a:pPr marL="285750" indent="-285750" algn="just">
              <a:buFont typeface="Arial" panose="020B0604020202020204" pitchFamily="34" charset="0"/>
              <a:buChar char="•"/>
            </a:pPr>
            <a:endParaRPr lang="ro-RO" dirty="0"/>
          </a:p>
          <a:p>
            <a:pPr marL="285750" indent="-285750" algn="just">
              <a:buFont typeface="Arial" panose="020B0604020202020204" pitchFamily="34" charset="0"/>
              <a:buChar char="•"/>
            </a:pPr>
            <a:r>
              <a:rPr lang="ro-RO" dirty="0"/>
              <a:t>Robinetele pot fi fabricate cu capace care asigura etanșarea totala a fluidului vehiculat fata de mediul exterior reducând costurile de mentenanța cu etanșarea dintre corp si cuțit.</a:t>
            </a:r>
          </a:p>
        </p:txBody>
      </p:sp>
    </p:spTree>
    <p:extLst>
      <p:ext uri="{BB962C8B-B14F-4D97-AF65-F5344CB8AC3E}">
        <p14:creationId xmlns:p14="http://schemas.microsoft.com/office/powerpoint/2010/main" val="143667544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505B0-7BE6-C51A-6A7D-787F9D49AD71}"/>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5E7CB019-5AC1-E55C-61E3-6E4B76E51347}"/>
              </a:ext>
            </a:extLst>
          </p:cNvPr>
          <p:cNvSpPr>
            <a:spLocks noGrp="1"/>
          </p:cNvSpPr>
          <p:nvPr>
            <p:ph type="dt" sz="half" idx="10"/>
          </p:nvPr>
        </p:nvSpPr>
        <p:spPr/>
        <p:txBody>
          <a:bodyPr rtlCol="0"/>
          <a:lstStyle/>
          <a:p>
            <a:pPr rtl="0"/>
            <a:r>
              <a:rPr lang="ro-RO" dirty="0"/>
              <a:t>26.11.2025</a:t>
            </a:r>
          </a:p>
        </p:txBody>
      </p:sp>
      <p:sp>
        <p:nvSpPr>
          <p:cNvPr id="8" name="Substituent număr diapozitiv 7">
            <a:extLst>
              <a:ext uri="{FF2B5EF4-FFF2-40B4-BE49-F238E27FC236}">
                <a16:creationId xmlns:a16="http://schemas.microsoft.com/office/drawing/2014/main" id="{5934A57D-5E98-8D31-D142-6D79CD5CFFE9}"/>
              </a:ext>
            </a:extLst>
          </p:cNvPr>
          <p:cNvSpPr>
            <a:spLocks noGrp="1"/>
          </p:cNvSpPr>
          <p:nvPr>
            <p:ph type="sldNum" sz="quarter" idx="12"/>
          </p:nvPr>
        </p:nvSpPr>
        <p:spPr/>
        <p:txBody>
          <a:bodyPr rtlCol="0"/>
          <a:lstStyle/>
          <a:p>
            <a:pPr rtl="0"/>
            <a:fld id="{8D581BC7-E183-40DB-AC97-C19EA4EB8894}" type="slidenum">
              <a:rPr lang="ro-RO" smtClean="0"/>
              <a:pPr rtl="0"/>
              <a:t>14</a:t>
            </a:fld>
            <a:endParaRPr lang="ro-RO" dirty="0"/>
          </a:p>
        </p:txBody>
      </p:sp>
      <p:sp>
        <p:nvSpPr>
          <p:cNvPr id="3" name="Substituent subsol 6">
            <a:extLst>
              <a:ext uri="{FF2B5EF4-FFF2-40B4-BE49-F238E27FC236}">
                <a16:creationId xmlns:a16="http://schemas.microsoft.com/office/drawing/2014/main" id="{710DA700-4C67-DD35-81F3-1763E1D16F8D}"/>
              </a:ext>
            </a:extLst>
          </p:cNvPr>
          <p:cNvSpPr>
            <a:spLocks noGrp="1"/>
          </p:cNvSpPr>
          <p:nvPr>
            <p:ph type="ftr" sz="quarter" idx="11"/>
          </p:nvPr>
        </p:nvSpPr>
        <p:spPr>
          <a:xfrm>
            <a:off x="1169961" y="5878720"/>
            <a:ext cx="2049894" cy="297307"/>
          </a:xfrm>
        </p:spPr>
        <p:txBody>
          <a:bodyPr rtlCol="0"/>
          <a:lstStyle/>
          <a:p>
            <a:pPr rtl="0"/>
            <a:r>
              <a:rPr lang="ro-RO" dirty="0"/>
              <a:t>Tipuri de </a:t>
            </a:r>
            <a:r>
              <a:rPr lang="ro-RO" dirty="0" err="1"/>
              <a:t>robineți</a:t>
            </a:r>
            <a:endParaRPr lang="ro-RO" dirty="0"/>
          </a:p>
        </p:txBody>
      </p:sp>
      <p:sp>
        <p:nvSpPr>
          <p:cNvPr id="11" name="CasetăText 10">
            <a:extLst>
              <a:ext uri="{FF2B5EF4-FFF2-40B4-BE49-F238E27FC236}">
                <a16:creationId xmlns:a16="http://schemas.microsoft.com/office/drawing/2014/main" id="{D77233CB-7347-F371-2E1C-6814AE61D765}"/>
              </a:ext>
            </a:extLst>
          </p:cNvPr>
          <p:cNvSpPr txBox="1"/>
          <p:nvPr/>
        </p:nvSpPr>
        <p:spPr>
          <a:xfrm>
            <a:off x="5123198" y="5545277"/>
            <a:ext cx="3891209" cy="369332"/>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10 Alcătuire r</a:t>
            </a:r>
            <a:r>
              <a:rPr lang="pt-BR" b="1" dirty="0">
                <a:solidFill>
                  <a:schemeClr val="bg2"/>
                </a:solidFill>
                <a:ea typeface="Calibri" panose="020F0502020204030204" pitchFamily="34" charset="0"/>
                <a:cs typeface="Calibri" panose="020F0502020204030204" pitchFamily="34" charset="0"/>
              </a:rPr>
              <a:t>obinet </a:t>
            </a:r>
            <a:r>
              <a:rPr lang="ro-RO" b="1" dirty="0">
                <a:solidFill>
                  <a:schemeClr val="bg2"/>
                </a:solidFill>
                <a:ea typeface="Calibri" panose="020F0502020204030204" pitchFamily="34" charset="0"/>
                <a:cs typeface="Calibri" panose="020F0502020204030204" pitchFamily="34" charset="0"/>
              </a:rPr>
              <a:t>cuțit</a:t>
            </a:r>
            <a:r>
              <a:rPr lang="en-US" b="1" dirty="0">
                <a:solidFill>
                  <a:schemeClr val="bg2"/>
                </a:solidFill>
                <a:ea typeface="Calibri" panose="020F0502020204030204" pitchFamily="34" charset="0"/>
                <a:cs typeface="Calibri" panose="020F0502020204030204" pitchFamily="34" charset="0"/>
              </a:rPr>
              <a:t> </a:t>
            </a:r>
            <a:r>
              <a:rPr lang="ro-RO" b="1" dirty="0">
                <a:solidFill>
                  <a:schemeClr val="bg2"/>
                </a:solidFill>
                <a:ea typeface="Calibri" panose="020F0502020204030204" pitchFamily="34" charset="0"/>
                <a:cs typeface="Calibri" panose="020F0502020204030204" pitchFamily="34" charset="0"/>
              </a:rPr>
              <a:t>[</a:t>
            </a:r>
            <a:r>
              <a:rPr lang="ro-RO" b="1" dirty="0">
                <a:solidFill>
                  <a:schemeClr val="bg2"/>
                </a:solidFill>
                <a:ea typeface="Calibri" panose="020F0502020204030204" pitchFamily="34" charset="0"/>
                <a:cs typeface="Calibri" panose="020F0502020204030204" pitchFamily="34" charset="0"/>
                <a:hlinkClick r:id="rId3"/>
              </a:rPr>
              <a:t>ifluid.ro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13" name="CasetăText 12">
            <a:extLst>
              <a:ext uri="{FF2B5EF4-FFF2-40B4-BE49-F238E27FC236}">
                <a16:creationId xmlns:a16="http://schemas.microsoft.com/office/drawing/2014/main" id="{529AB943-0812-CAA7-F754-6CEA798F2F26}"/>
              </a:ext>
            </a:extLst>
          </p:cNvPr>
          <p:cNvSpPr txBox="1"/>
          <p:nvPr/>
        </p:nvSpPr>
        <p:spPr>
          <a:xfrm>
            <a:off x="655296" y="311705"/>
            <a:ext cx="6099242" cy="369332"/>
          </a:xfrm>
          <a:prstGeom prst="rect">
            <a:avLst/>
          </a:prstGeom>
          <a:noFill/>
        </p:spPr>
        <p:txBody>
          <a:bodyPr wrap="square">
            <a:spAutoFit/>
          </a:bodyPr>
          <a:lstStyle/>
          <a:p>
            <a:r>
              <a:rPr lang="ro-RO" b="1" dirty="0">
                <a:solidFill>
                  <a:schemeClr val="bg2"/>
                </a:solidFill>
              </a:rPr>
              <a:t>IV. Robinet cuțit</a:t>
            </a:r>
          </a:p>
        </p:txBody>
      </p:sp>
      <p:pic>
        <p:nvPicPr>
          <p:cNvPr id="4" name="Imagine 3">
            <a:extLst>
              <a:ext uri="{FF2B5EF4-FFF2-40B4-BE49-F238E27FC236}">
                <a16:creationId xmlns:a16="http://schemas.microsoft.com/office/drawing/2014/main" id="{15B60F27-9167-B4A7-C25C-0C5828CE39E1}"/>
              </a:ext>
            </a:extLst>
          </p:cNvPr>
          <p:cNvPicPr>
            <a:picLocks noChangeAspect="1"/>
          </p:cNvPicPr>
          <p:nvPr/>
        </p:nvPicPr>
        <p:blipFill>
          <a:blip r:embed="rId5"/>
          <a:stretch>
            <a:fillRect/>
          </a:stretch>
        </p:blipFill>
        <p:spPr>
          <a:xfrm>
            <a:off x="5333825" y="646150"/>
            <a:ext cx="3469956" cy="48063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CasetăText 11">
            <a:extLst>
              <a:ext uri="{FF2B5EF4-FFF2-40B4-BE49-F238E27FC236}">
                <a16:creationId xmlns:a16="http://schemas.microsoft.com/office/drawing/2014/main" id="{EF6FACFE-C551-A3D6-A428-E4BFAAC538C9}"/>
              </a:ext>
            </a:extLst>
          </p:cNvPr>
          <p:cNvSpPr txBox="1"/>
          <p:nvPr/>
        </p:nvSpPr>
        <p:spPr>
          <a:xfrm>
            <a:off x="655296" y="836978"/>
            <a:ext cx="6099242" cy="1477328"/>
          </a:xfrm>
          <a:prstGeom prst="rect">
            <a:avLst/>
          </a:prstGeom>
          <a:noFill/>
        </p:spPr>
        <p:txBody>
          <a:bodyPr wrap="square">
            <a:spAutoFit/>
          </a:bodyPr>
          <a:lstStyle/>
          <a:p>
            <a:r>
              <a:rPr lang="ro-RO" dirty="0"/>
              <a:t>Gama de temperaturi: - 50 °C + 200 °C </a:t>
            </a:r>
          </a:p>
          <a:p>
            <a:r>
              <a:rPr lang="ro-RO" dirty="0"/>
              <a:t>Presiunea maxima recomandata: </a:t>
            </a:r>
          </a:p>
          <a:p>
            <a:r>
              <a:rPr lang="ro-RO" dirty="0"/>
              <a:t>DN 50 – DN 250 (2“ - 10“): 16 bar </a:t>
            </a:r>
          </a:p>
          <a:p>
            <a:r>
              <a:rPr lang="ro-RO" dirty="0"/>
              <a:t>DN 300 – DN 400 (12“ -16“): 6 bar </a:t>
            </a:r>
          </a:p>
          <a:p>
            <a:r>
              <a:rPr lang="ro-RO" dirty="0"/>
              <a:t>DN 450 – DN 600 (18“ - 24“): 4 bar</a:t>
            </a:r>
          </a:p>
        </p:txBody>
      </p:sp>
      <p:sp>
        <p:nvSpPr>
          <p:cNvPr id="15" name="CasetăText 14">
            <a:extLst>
              <a:ext uri="{FF2B5EF4-FFF2-40B4-BE49-F238E27FC236}">
                <a16:creationId xmlns:a16="http://schemas.microsoft.com/office/drawing/2014/main" id="{F0225483-1E8F-D158-47B6-974DF1BE1370}"/>
              </a:ext>
            </a:extLst>
          </p:cNvPr>
          <p:cNvSpPr txBox="1"/>
          <p:nvPr/>
        </p:nvSpPr>
        <p:spPr>
          <a:xfrm>
            <a:off x="655298" y="3145739"/>
            <a:ext cx="4305678" cy="2533707"/>
          </a:xfrm>
          <a:prstGeom prst="rect">
            <a:avLst/>
          </a:prstGeom>
          <a:noFill/>
        </p:spPr>
        <p:txBody>
          <a:bodyPr wrap="square">
            <a:spAutoFit/>
          </a:bodyPr>
          <a:lstStyle/>
          <a:p>
            <a:pPr algn="just">
              <a:lnSpc>
                <a:spcPct val="150000"/>
              </a:lnSpc>
            </a:pPr>
            <a:r>
              <a:rPr lang="ro-RO" dirty="0"/>
              <a:t>•  Construcție monobloc</a:t>
            </a:r>
          </a:p>
          <a:p>
            <a:pPr algn="just">
              <a:lnSpc>
                <a:spcPct val="150000"/>
              </a:lnSpc>
              <a:tabLst>
                <a:tab pos="87313" algn="l"/>
                <a:tab pos="174625" algn="l"/>
              </a:tabLst>
            </a:pPr>
            <a:r>
              <a:rPr lang="ro-RO" dirty="0"/>
              <a:t>• Asigură debite mari cu pierderi de presiune mici</a:t>
            </a:r>
          </a:p>
          <a:p>
            <a:pPr algn="just">
              <a:lnSpc>
                <a:spcPct val="150000"/>
              </a:lnSpc>
            </a:pPr>
            <a:r>
              <a:rPr lang="ro-RO" dirty="0"/>
              <a:t>• Cuțit cu marginile rotunjite: asigură o durata de viață îndelungată a etanșărilor </a:t>
            </a:r>
          </a:p>
          <a:p>
            <a:pPr algn="just">
              <a:lnSpc>
                <a:spcPct val="150000"/>
              </a:lnSpc>
            </a:pPr>
            <a:r>
              <a:rPr lang="ro-RO" dirty="0"/>
              <a:t>•  Posibilități de acționare variate</a:t>
            </a:r>
          </a:p>
        </p:txBody>
      </p:sp>
      <p:sp>
        <p:nvSpPr>
          <p:cNvPr id="17" name="CasetăText 16">
            <a:extLst>
              <a:ext uri="{FF2B5EF4-FFF2-40B4-BE49-F238E27FC236}">
                <a16:creationId xmlns:a16="http://schemas.microsoft.com/office/drawing/2014/main" id="{BE14058E-4A7D-09AB-1578-E0349E058E69}"/>
              </a:ext>
            </a:extLst>
          </p:cNvPr>
          <p:cNvSpPr txBox="1"/>
          <p:nvPr/>
        </p:nvSpPr>
        <p:spPr>
          <a:xfrm>
            <a:off x="655296" y="2776407"/>
            <a:ext cx="6099242" cy="369332"/>
          </a:xfrm>
          <a:prstGeom prst="rect">
            <a:avLst/>
          </a:prstGeom>
          <a:noFill/>
        </p:spPr>
        <p:txBody>
          <a:bodyPr wrap="square">
            <a:spAutoFit/>
          </a:bodyPr>
          <a:lstStyle/>
          <a:p>
            <a:r>
              <a:rPr lang="ro-RO" b="1" dirty="0">
                <a:solidFill>
                  <a:schemeClr val="tx2"/>
                </a:solidFill>
              </a:rPr>
              <a:t>CARACTERISTICI PRINCIPALE</a:t>
            </a:r>
          </a:p>
        </p:txBody>
      </p:sp>
      <p:pic>
        <p:nvPicPr>
          <p:cNvPr id="19" name="Imagine 18">
            <a:extLst>
              <a:ext uri="{FF2B5EF4-FFF2-40B4-BE49-F238E27FC236}">
                <a16:creationId xmlns:a16="http://schemas.microsoft.com/office/drawing/2014/main" id="{BB609C8F-E1E2-3575-2E15-0B23F73FA84E}"/>
              </a:ext>
            </a:extLst>
          </p:cNvPr>
          <p:cNvPicPr>
            <a:picLocks noChangeAspect="1"/>
          </p:cNvPicPr>
          <p:nvPr/>
        </p:nvPicPr>
        <p:blipFill>
          <a:blip r:embed="rId6"/>
          <a:stretch>
            <a:fillRect/>
          </a:stretch>
        </p:blipFill>
        <p:spPr>
          <a:xfrm>
            <a:off x="9176630" y="301759"/>
            <a:ext cx="2290985" cy="55576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460680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487B7-1481-24A3-9BF8-563950E570D9}"/>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5F33D861-C900-8E37-544D-227B02E519AF}"/>
              </a:ext>
            </a:extLst>
          </p:cNvPr>
          <p:cNvSpPr>
            <a:spLocks noGrp="1"/>
          </p:cNvSpPr>
          <p:nvPr>
            <p:ph type="dt" sz="half" idx="10"/>
          </p:nvPr>
        </p:nvSpPr>
        <p:spPr/>
        <p:txBody>
          <a:bodyPr rtlCol="0"/>
          <a:lstStyle/>
          <a:p>
            <a:pPr rtl="0"/>
            <a:r>
              <a:rPr lang="ro-RO" dirty="0"/>
              <a:t>26.11.2025</a:t>
            </a:r>
          </a:p>
        </p:txBody>
      </p:sp>
      <p:sp>
        <p:nvSpPr>
          <p:cNvPr id="8" name="Substituent număr diapozitiv 7">
            <a:extLst>
              <a:ext uri="{FF2B5EF4-FFF2-40B4-BE49-F238E27FC236}">
                <a16:creationId xmlns:a16="http://schemas.microsoft.com/office/drawing/2014/main" id="{971A2646-DDFE-2E77-7EB0-D85861F20AC5}"/>
              </a:ext>
            </a:extLst>
          </p:cNvPr>
          <p:cNvSpPr>
            <a:spLocks noGrp="1"/>
          </p:cNvSpPr>
          <p:nvPr>
            <p:ph type="sldNum" sz="quarter" idx="12"/>
          </p:nvPr>
        </p:nvSpPr>
        <p:spPr/>
        <p:txBody>
          <a:bodyPr rtlCol="0"/>
          <a:lstStyle/>
          <a:p>
            <a:pPr rtl="0"/>
            <a:fld id="{8D581BC7-E183-40DB-AC97-C19EA4EB8894}" type="slidenum">
              <a:rPr lang="ro-RO" smtClean="0"/>
              <a:pPr rtl="0"/>
              <a:t>15</a:t>
            </a:fld>
            <a:endParaRPr lang="ro-RO" dirty="0"/>
          </a:p>
        </p:txBody>
      </p:sp>
      <p:sp>
        <p:nvSpPr>
          <p:cNvPr id="3" name="Substituent subsol 6">
            <a:extLst>
              <a:ext uri="{FF2B5EF4-FFF2-40B4-BE49-F238E27FC236}">
                <a16:creationId xmlns:a16="http://schemas.microsoft.com/office/drawing/2014/main" id="{06403D63-5494-6801-9E57-83BF442021C6}"/>
              </a:ext>
            </a:extLst>
          </p:cNvPr>
          <p:cNvSpPr>
            <a:spLocks noGrp="1"/>
          </p:cNvSpPr>
          <p:nvPr>
            <p:ph type="ftr" sz="quarter" idx="11"/>
          </p:nvPr>
        </p:nvSpPr>
        <p:spPr>
          <a:xfrm>
            <a:off x="1169961" y="5878720"/>
            <a:ext cx="2049894" cy="297307"/>
          </a:xfrm>
        </p:spPr>
        <p:txBody>
          <a:bodyPr rtlCol="0"/>
          <a:lstStyle/>
          <a:p>
            <a:pPr rtl="0"/>
            <a:r>
              <a:rPr lang="ro-RO" dirty="0"/>
              <a:t>Tipuri de </a:t>
            </a:r>
            <a:r>
              <a:rPr lang="ro-RO" dirty="0" err="1"/>
              <a:t>robineți</a:t>
            </a:r>
            <a:endParaRPr lang="ro-RO" dirty="0"/>
          </a:p>
        </p:txBody>
      </p:sp>
      <p:sp>
        <p:nvSpPr>
          <p:cNvPr id="4" name="CasetăText 3">
            <a:extLst>
              <a:ext uri="{FF2B5EF4-FFF2-40B4-BE49-F238E27FC236}">
                <a16:creationId xmlns:a16="http://schemas.microsoft.com/office/drawing/2014/main" id="{765E6756-F1A3-733E-ED53-1DA5BEBFFB6E}"/>
              </a:ext>
            </a:extLst>
          </p:cNvPr>
          <p:cNvSpPr txBox="1"/>
          <p:nvPr/>
        </p:nvSpPr>
        <p:spPr>
          <a:xfrm>
            <a:off x="3259538" y="5852861"/>
            <a:ext cx="5672919"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4  Cum funcționează vanele cuțit [</a:t>
            </a:r>
            <a:r>
              <a:rPr lang="ro-RO" b="1" dirty="0">
                <a:solidFill>
                  <a:schemeClr val="bg2"/>
                </a:solidFill>
                <a:ea typeface="Calibri" panose="020F0502020204030204" pitchFamily="34" charset="0"/>
                <a:cs typeface="Calibri" panose="020F0502020204030204" pitchFamily="34" charset="0"/>
                <a:hlinkClick r:id="rId4"/>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pic>
        <p:nvPicPr>
          <p:cNvPr id="5" name="Media online 4" title="VAG ZETA® Knife Gate Valve product information EN (Teaser)">
            <a:hlinkClick r:id="" action="ppaction://media"/>
            <a:extLst>
              <a:ext uri="{FF2B5EF4-FFF2-40B4-BE49-F238E27FC236}">
                <a16:creationId xmlns:a16="http://schemas.microsoft.com/office/drawing/2014/main" id="{1822FAF8-F1DF-F820-12C3-6311D780F4D0}"/>
              </a:ext>
            </a:extLst>
          </p:cNvPr>
          <p:cNvPicPr>
            <a:picLocks noRot="1" noChangeAspect="1"/>
          </p:cNvPicPr>
          <p:nvPr>
            <a:videoFile r:link="rId1"/>
          </p:nvPr>
        </p:nvPicPr>
        <p:blipFill>
          <a:blip r:embed="rId5"/>
          <a:stretch>
            <a:fillRect/>
          </a:stretch>
        </p:blipFill>
        <p:spPr>
          <a:xfrm>
            <a:off x="1309753" y="332949"/>
            <a:ext cx="9572490" cy="5404229"/>
          </a:xfrm>
          <a:prstGeom prst="rect">
            <a:avLst/>
          </a:prstGeom>
        </p:spPr>
      </p:pic>
    </p:spTree>
    <p:extLst>
      <p:ext uri="{BB962C8B-B14F-4D97-AF65-F5344CB8AC3E}">
        <p14:creationId xmlns:p14="http://schemas.microsoft.com/office/powerpoint/2010/main" val="234607978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7B46A-915A-5A2A-0447-E6373D30000C}"/>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1362DA5C-636A-1C1D-C653-A5A9DEDD700C}"/>
              </a:ext>
            </a:extLst>
          </p:cNvPr>
          <p:cNvSpPr>
            <a:spLocks noGrp="1"/>
          </p:cNvSpPr>
          <p:nvPr>
            <p:ph type="dt" sz="half" idx="10"/>
          </p:nvPr>
        </p:nvSpPr>
        <p:spPr/>
        <p:txBody>
          <a:bodyPr rtlCol="0"/>
          <a:lstStyle/>
          <a:p>
            <a:pPr rtl="0"/>
            <a:r>
              <a:rPr lang="ro-RO" dirty="0"/>
              <a:t>26.11.2025</a:t>
            </a:r>
          </a:p>
        </p:txBody>
      </p:sp>
      <p:sp>
        <p:nvSpPr>
          <p:cNvPr id="8" name="Substituent număr diapozitiv 7">
            <a:extLst>
              <a:ext uri="{FF2B5EF4-FFF2-40B4-BE49-F238E27FC236}">
                <a16:creationId xmlns:a16="http://schemas.microsoft.com/office/drawing/2014/main" id="{D601A2EE-47DD-654A-D9D6-6A13F3C0F6CF}"/>
              </a:ext>
            </a:extLst>
          </p:cNvPr>
          <p:cNvSpPr>
            <a:spLocks noGrp="1"/>
          </p:cNvSpPr>
          <p:nvPr>
            <p:ph type="sldNum" sz="quarter" idx="12"/>
          </p:nvPr>
        </p:nvSpPr>
        <p:spPr/>
        <p:txBody>
          <a:bodyPr rtlCol="0"/>
          <a:lstStyle/>
          <a:p>
            <a:pPr rtl="0"/>
            <a:fld id="{8D581BC7-E183-40DB-AC97-C19EA4EB8894}" type="slidenum">
              <a:rPr lang="ro-RO" smtClean="0"/>
              <a:pPr rtl="0"/>
              <a:t>16</a:t>
            </a:fld>
            <a:endParaRPr lang="ro-RO" dirty="0"/>
          </a:p>
        </p:txBody>
      </p:sp>
      <p:sp>
        <p:nvSpPr>
          <p:cNvPr id="3" name="Substituent subsol 6">
            <a:extLst>
              <a:ext uri="{FF2B5EF4-FFF2-40B4-BE49-F238E27FC236}">
                <a16:creationId xmlns:a16="http://schemas.microsoft.com/office/drawing/2014/main" id="{F4C72292-17CC-596C-9BEB-E9FD6AC717E1}"/>
              </a:ext>
            </a:extLst>
          </p:cNvPr>
          <p:cNvSpPr>
            <a:spLocks noGrp="1"/>
          </p:cNvSpPr>
          <p:nvPr>
            <p:ph type="ftr" sz="quarter" idx="11"/>
          </p:nvPr>
        </p:nvSpPr>
        <p:spPr>
          <a:xfrm>
            <a:off x="1169961" y="5878720"/>
            <a:ext cx="2049894" cy="297307"/>
          </a:xfrm>
        </p:spPr>
        <p:txBody>
          <a:bodyPr rtlCol="0"/>
          <a:lstStyle/>
          <a:p>
            <a:pPr rtl="0"/>
            <a:r>
              <a:rPr lang="ro-RO" dirty="0"/>
              <a:t>Tipuri de </a:t>
            </a:r>
            <a:r>
              <a:rPr lang="ro-RO" dirty="0" err="1"/>
              <a:t>robineți</a:t>
            </a:r>
            <a:endParaRPr lang="ro-RO" dirty="0"/>
          </a:p>
        </p:txBody>
      </p:sp>
      <p:sp>
        <p:nvSpPr>
          <p:cNvPr id="11" name="CasetăText 10">
            <a:extLst>
              <a:ext uri="{FF2B5EF4-FFF2-40B4-BE49-F238E27FC236}">
                <a16:creationId xmlns:a16="http://schemas.microsoft.com/office/drawing/2014/main" id="{7CC6DA9B-D112-C80D-242A-E4F0133F8CC4}"/>
              </a:ext>
            </a:extLst>
          </p:cNvPr>
          <p:cNvSpPr txBox="1"/>
          <p:nvPr/>
        </p:nvSpPr>
        <p:spPr>
          <a:xfrm>
            <a:off x="6361530" y="5704207"/>
            <a:ext cx="3891209"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11 </a:t>
            </a:r>
            <a:r>
              <a:rPr lang="ro-RO" b="1" dirty="0">
                <a:solidFill>
                  <a:schemeClr val="bg2"/>
                </a:solidFill>
              </a:rPr>
              <a:t>Robinet cu sertar pană </a:t>
            </a:r>
            <a:r>
              <a:rPr lang="ro-RO" b="1" dirty="0">
                <a:solidFill>
                  <a:schemeClr val="bg2"/>
                </a:solidFill>
                <a:ea typeface="Calibri" panose="020F0502020204030204" pitchFamily="34" charset="0"/>
                <a:cs typeface="Calibri" panose="020F0502020204030204" pitchFamily="34" charset="0"/>
              </a:rPr>
              <a:t>[</a:t>
            </a:r>
            <a:r>
              <a:rPr lang="ro-RO" b="1" dirty="0">
                <a:solidFill>
                  <a:schemeClr val="bg2"/>
                </a:solidFill>
                <a:ea typeface="Calibri" panose="020F0502020204030204" pitchFamily="34" charset="0"/>
                <a:cs typeface="Calibri" panose="020F0502020204030204" pitchFamily="34" charset="0"/>
                <a:hlinkClick r:id="rId3"/>
              </a:rPr>
              <a:t>bwinstal.ro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13" name="CasetăText 12">
            <a:extLst>
              <a:ext uri="{FF2B5EF4-FFF2-40B4-BE49-F238E27FC236}">
                <a16:creationId xmlns:a16="http://schemas.microsoft.com/office/drawing/2014/main" id="{3C278243-3522-1EE7-25A3-613CAE1CBCBA}"/>
              </a:ext>
            </a:extLst>
          </p:cNvPr>
          <p:cNvSpPr txBox="1"/>
          <p:nvPr/>
        </p:nvSpPr>
        <p:spPr>
          <a:xfrm>
            <a:off x="655296" y="311705"/>
            <a:ext cx="6099242" cy="369332"/>
          </a:xfrm>
          <a:prstGeom prst="rect">
            <a:avLst/>
          </a:prstGeom>
          <a:noFill/>
        </p:spPr>
        <p:txBody>
          <a:bodyPr wrap="square">
            <a:spAutoFit/>
          </a:bodyPr>
          <a:lstStyle/>
          <a:p>
            <a:r>
              <a:rPr lang="ro-RO" b="1" dirty="0">
                <a:solidFill>
                  <a:schemeClr val="bg2"/>
                </a:solidFill>
              </a:rPr>
              <a:t>V. Robinet cu sertar pană</a:t>
            </a:r>
          </a:p>
        </p:txBody>
      </p:sp>
      <p:pic>
        <p:nvPicPr>
          <p:cNvPr id="5" name="Imagine 4">
            <a:extLst>
              <a:ext uri="{FF2B5EF4-FFF2-40B4-BE49-F238E27FC236}">
                <a16:creationId xmlns:a16="http://schemas.microsoft.com/office/drawing/2014/main" id="{265E699B-F40F-AA3D-AE2E-FA40AF40CFB8}"/>
              </a:ext>
            </a:extLst>
          </p:cNvPr>
          <p:cNvPicPr>
            <a:picLocks noChangeAspect="1"/>
          </p:cNvPicPr>
          <p:nvPr/>
        </p:nvPicPr>
        <p:blipFill>
          <a:blip r:embed="rId5"/>
          <a:stretch>
            <a:fillRect/>
          </a:stretch>
        </p:blipFill>
        <p:spPr>
          <a:xfrm>
            <a:off x="6425685" y="698514"/>
            <a:ext cx="3762900" cy="48584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CasetăText 8">
            <a:extLst>
              <a:ext uri="{FF2B5EF4-FFF2-40B4-BE49-F238E27FC236}">
                <a16:creationId xmlns:a16="http://schemas.microsoft.com/office/drawing/2014/main" id="{CBAB4941-112C-472B-41CC-5DF91C7AE7FA}"/>
              </a:ext>
            </a:extLst>
          </p:cNvPr>
          <p:cNvSpPr txBox="1"/>
          <p:nvPr/>
        </p:nvSpPr>
        <p:spPr>
          <a:xfrm>
            <a:off x="655296" y="815795"/>
            <a:ext cx="5017389" cy="646331"/>
          </a:xfrm>
          <a:prstGeom prst="rect">
            <a:avLst/>
          </a:prstGeom>
          <a:noFill/>
        </p:spPr>
        <p:txBody>
          <a:bodyPr wrap="square">
            <a:spAutoFit/>
          </a:bodyPr>
          <a:lstStyle/>
          <a:p>
            <a:pPr algn="l">
              <a:spcAft>
                <a:spcPts val="750"/>
              </a:spcAft>
              <a:buFont typeface="Arial" panose="020B0604020202020204" pitchFamily="34" charset="0"/>
              <a:buChar char="•"/>
            </a:pPr>
            <a:r>
              <a:rPr lang="ro-RO" b="0" i="0" dirty="0">
                <a:effectLst/>
              </a:rPr>
              <a:t> Robinet cu sertar pană pentru apă potabilă și lichide neutre până la 70°C.</a:t>
            </a:r>
          </a:p>
        </p:txBody>
      </p:sp>
      <p:sp>
        <p:nvSpPr>
          <p:cNvPr id="14" name="CasetăText 13">
            <a:extLst>
              <a:ext uri="{FF2B5EF4-FFF2-40B4-BE49-F238E27FC236}">
                <a16:creationId xmlns:a16="http://schemas.microsoft.com/office/drawing/2014/main" id="{45399B02-0A6E-9017-2F38-5310EA13CE66}"/>
              </a:ext>
            </a:extLst>
          </p:cNvPr>
          <p:cNvSpPr txBox="1"/>
          <p:nvPr/>
        </p:nvSpPr>
        <p:spPr>
          <a:xfrm>
            <a:off x="634380" y="1596884"/>
            <a:ext cx="5630232" cy="3960058"/>
          </a:xfrm>
          <a:prstGeom prst="rect">
            <a:avLst/>
          </a:prstGeom>
          <a:noFill/>
        </p:spPr>
        <p:txBody>
          <a:bodyPr wrap="square">
            <a:spAutoFit/>
          </a:bodyPr>
          <a:lstStyle/>
          <a:p>
            <a:pPr algn="l">
              <a:spcAft>
                <a:spcPts val="750"/>
              </a:spcAft>
            </a:pPr>
            <a:r>
              <a:rPr lang="ro-RO" b="1" i="0" dirty="0">
                <a:solidFill>
                  <a:schemeClr val="tx2"/>
                </a:solidFill>
                <a:effectLst/>
              </a:rPr>
              <a:t>Caracteristici tehnice:</a:t>
            </a:r>
            <a:endParaRPr lang="ro-RO" b="0" i="0" dirty="0">
              <a:solidFill>
                <a:schemeClr val="tx2"/>
              </a:solidFill>
              <a:effectLst/>
            </a:endParaRPr>
          </a:p>
          <a:p>
            <a:pPr algn="l">
              <a:spcAft>
                <a:spcPts val="750"/>
              </a:spcAft>
              <a:buFont typeface="Arial" panose="020B0604020202020204" pitchFamily="34" charset="0"/>
              <a:buChar char="•"/>
            </a:pPr>
            <a:r>
              <a:rPr lang="ro-RO" b="0" i="0" dirty="0">
                <a:effectLst/>
              </a:rPr>
              <a:t> Presiune maximă de lucru: PN10/16 bar;</a:t>
            </a:r>
          </a:p>
          <a:p>
            <a:pPr algn="l">
              <a:spcAft>
                <a:spcPts val="750"/>
              </a:spcAft>
              <a:buFont typeface="Arial" panose="020B0604020202020204" pitchFamily="34" charset="0"/>
              <a:buChar char="•"/>
            </a:pPr>
            <a:r>
              <a:rPr lang="ro-RO" b="0" i="0" dirty="0">
                <a:effectLst/>
              </a:rPr>
              <a:t> Testare conformă: EN1074-2;</a:t>
            </a:r>
          </a:p>
          <a:p>
            <a:pPr algn="l">
              <a:spcAft>
                <a:spcPts val="750"/>
              </a:spcAft>
              <a:buFont typeface="Arial" panose="020B0604020202020204" pitchFamily="34" charset="0"/>
              <a:buChar char="•"/>
            </a:pPr>
            <a:r>
              <a:rPr lang="ro-RO" b="0" i="0" dirty="0">
                <a:effectLst/>
              </a:rPr>
              <a:t> Temperatura de lucru: 0°C- + 70°C;</a:t>
            </a:r>
          </a:p>
          <a:p>
            <a:pPr algn="l">
              <a:spcAft>
                <a:spcPts val="750"/>
              </a:spcAft>
              <a:buFont typeface="Arial" panose="020B0604020202020204" pitchFamily="34" charset="0"/>
              <a:buChar char="•"/>
            </a:pPr>
            <a:r>
              <a:rPr lang="ro-RO" b="0" i="0" dirty="0">
                <a:effectLst/>
              </a:rPr>
              <a:t> Găurile flanșelor: PN10/16,începând cu DN200 - PN10, PN16;</a:t>
            </a:r>
          </a:p>
          <a:p>
            <a:pPr algn="l">
              <a:spcAft>
                <a:spcPts val="750"/>
              </a:spcAft>
              <a:buFont typeface="Arial" panose="020B0604020202020204" pitchFamily="34" charset="0"/>
              <a:buChar char="•"/>
            </a:pPr>
            <a:r>
              <a:rPr lang="ro-RO" b="0" i="0" dirty="0">
                <a:effectLst/>
              </a:rPr>
              <a:t> Corp din fontă ductilă GGG-50;</a:t>
            </a:r>
          </a:p>
          <a:p>
            <a:pPr algn="l">
              <a:spcAft>
                <a:spcPts val="750"/>
              </a:spcAft>
              <a:buFont typeface="Arial" panose="020B0604020202020204" pitchFamily="34" charset="0"/>
              <a:buChar char="•"/>
            </a:pPr>
            <a:r>
              <a:rPr lang="ro-RO" b="0" i="0" dirty="0">
                <a:effectLst/>
              </a:rPr>
              <a:t> Pană: fontă ductilă EN-GJS-500-7,acoperire EPDM;</a:t>
            </a:r>
          </a:p>
          <a:p>
            <a:pPr algn="l">
              <a:spcAft>
                <a:spcPts val="750"/>
              </a:spcAft>
              <a:buFont typeface="Arial" panose="020B0604020202020204" pitchFamily="34" charset="0"/>
              <a:buChar char="•"/>
            </a:pPr>
            <a:r>
              <a:rPr lang="ro-RO" b="0" i="0" dirty="0">
                <a:effectLst/>
              </a:rPr>
              <a:t> Tijă: oțel inoxidabil AISI420;</a:t>
            </a:r>
          </a:p>
          <a:p>
            <a:pPr algn="l">
              <a:spcAft>
                <a:spcPts val="750"/>
              </a:spcAft>
              <a:buFont typeface="Arial" panose="020B0604020202020204" pitchFamily="34" charset="0"/>
              <a:buChar char="•"/>
            </a:pPr>
            <a:r>
              <a:rPr lang="ro-RO" b="0" i="0" dirty="0">
                <a:effectLst/>
              </a:rPr>
              <a:t> Înveliș: acoperire </a:t>
            </a:r>
            <a:r>
              <a:rPr lang="ro-RO" b="0" i="0" dirty="0" err="1">
                <a:effectLst/>
              </a:rPr>
              <a:t>epoxidică</a:t>
            </a:r>
            <a:r>
              <a:rPr lang="ro-RO" b="0" i="0" dirty="0">
                <a:effectLst/>
              </a:rPr>
              <a:t> cu pulbere de minimum 250 </a:t>
            </a:r>
            <a:r>
              <a:rPr lang="el-GR" b="0" i="0" dirty="0">
                <a:effectLst/>
              </a:rPr>
              <a:t>μ</a:t>
            </a:r>
            <a:r>
              <a:rPr lang="ro-RO" b="0" i="0" dirty="0">
                <a:effectLst/>
              </a:rPr>
              <a:t>m grosime, culoare RAL5015;</a:t>
            </a:r>
          </a:p>
        </p:txBody>
      </p:sp>
      <p:sp>
        <p:nvSpPr>
          <p:cNvPr id="18" name="CasetăText 17">
            <a:extLst>
              <a:ext uri="{FF2B5EF4-FFF2-40B4-BE49-F238E27FC236}">
                <a16:creationId xmlns:a16="http://schemas.microsoft.com/office/drawing/2014/main" id="{8024A8A1-90A0-178E-3ABD-2D8C288336C4}"/>
              </a:ext>
            </a:extLst>
          </p:cNvPr>
          <p:cNvSpPr txBox="1"/>
          <p:nvPr/>
        </p:nvSpPr>
        <p:spPr>
          <a:xfrm>
            <a:off x="10349658" y="1841717"/>
            <a:ext cx="1593007" cy="2616101"/>
          </a:xfrm>
          <a:prstGeom prst="rect">
            <a:avLst/>
          </a:prstGeom>
          <a:noFill/>
        </p:spPr>
        <p:txBody>
          <a:bodyPr wrap="square">
            <a:spAutoFit/>
          </a:bodyPr>
          <a:lstStyle/>
          <a:p>
            <a:pPr algn="l">
              <a:spcAft>
                <a:spcPts val="750"/>
              </a:spcAft>
            </a:pPr>
            <a:r>
              <a:rPr lang="ro-RO" b="1" i="0" dirty="0">
                <a:solidFill>
                  <a:schemeClr val="tx2"/>
                </a:solidFill>
                <a:effectLst/>
              </a:rPr>
              <a:t>Domenii de utilizare:</a:t>
            </a:r>
            <a:endParaRPr lang="ro-RO" b="0" i="0" dirty="0">
              <a:solidFill>
                <a:schemeClr val="tx2"/>
              </a:solidFill>
              <a:effectLst/>
            </a:endParaRPr>
          </a:p>
          <a:p>
            <a:pPr algn="l">
              <a:spcAft>
                <a:spcPts val="750"/>
              </a:spcAft>
              <a:buFont typeface="Arial" panose="020B0604020202020204" pitchFamily="34" charset="0"/>
              <a:buChar char="•"/>
            </a:pPr>
            <a:r>
              <a:rPr lang="ro-RO" b="0" i="0" dirty="0">
                <a:solidFill>
                  <a:schemeClr val="tx2"/>
                </a:solidFill>
                <a:effectLst/>
              </a:rPr>
              <a:t>Rețele de apă potabilă;</a:t>
            </a:r>
          </a:p>
          <a:p>
            <a:pPr algn="l">
              <a:spcAft>
                <a:spcPts val="750"/>
              </a:spcAft>
              <a:buFont typeface="Arial" panose="020B0604020202020204" pitchFamily="34" charset="0"/>
              <a:buChar char="•"/>
            </a:pPr>
            <a:r>
              <a:rPr lang="ro-RO" b="0" i="0" dirty="0">
                <a:solidFill>
                  <a:schemeClr val="tx2"/>
                </a:solidFill>
                <a:effectLst/>
              </a:rPr>
              <a:t>Rețele de canalizare;</a:t>
            </a:r>
          </a:p>
          <a:p>
            <a:pPr algn="l">
              <a:spcAft>
                <a:spcPts val="750"/>
              </a:spcAft>
              <a:buFont typeface="Arial" panose="020B0604020202020204" pitchFamily="34" charset="0"/>
              <a:buChar char="•"/>
            </a:pPr>
            <a:r>
              <a:rPr lang="ro-RO" b="0" i="0" dirty="0">
                <a:solidFill>
                  <a:schemeClr val="tx2"/>
                </a:solidFill>
                <a:effectLst/>
              </a:rPr>
              <a:t>Stații de pompare;</a:t>
            </a:r>
          </a:p>
        </p:txBody>
      </p:sp>
    </p:spTree>
    <p:extLst>
      <p:ext uri="{BB962C8B-B14F-4D97-AF65-F5344CB8AC3E}">
        <p14:creationId xmlns:p14="http://schemas.microsoft.com/office/powerpoint/2010/main" val="229699105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487B7-1481-24A3-9BF8-563950E570D9}"/>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5F33D861-C900-8E37-544D-227B02E519AF}"/>
              </a:ext>
            </a:extLst>
          </p:cNvPr>
          <p:cNvSpPr>
            <a:spLocks noGrp="1"/>
          </p:cNvSpPr>
          <p:nvPr>
            <p:ph type="dt" sz="half" idx="10"/>
          </p:nvPr>
        </p:nvSpPr>
        <p:spPr/>
        <p:txBody>
          <a:bodyPr rtlCol="0"/>
          <a:lstStyle/>
          <a:p>
            <a:pPr rtl="0"/>
            <a:r>
              <a:rPr lang="ro-RO" dirty="0"/>
              <a:t>26.11.2025</a:t>
            </a:r>
          </a:p>
        </p:txBody>
      </p:sp>
      <p:sp>
        <p:nvSpPr>
          <p:cNvPr id="8" name="Substituent număr diapozitiv 7">
            <a:extLst>
              <a:ext uri="{FF2B5EF4-FFF2-40B4-BE49-F238E27FC236}">
                <a16:creationId xmlns:a16="http://schemas.microsoft.com/office/drawing/2014/main" id="{971A2646-DDFE-2E77-7EB0-D85861F20AC5}"/>
              </a:ext>
            </a:extLst>
          </p:cNvPr>
          <p:cNvSpPr>
            <a:spLocks noGrp="1"/>
          </p:cNvSpPr>
          <p:nvPr>
            <p:ph type="sldNum" sz="quarter" idx="12"/>
          </p:nvPr>
        </p:nvSpPr>
        <p:spPr/>
        <p:txBody>
          <a:bodyPr rtlCol="0"/>
          <a:lstStyle/>
          <a:p>
            <a:pPr rtl="0"/>
            <a:fld id="{8D581BC7-E183-40DB-AC97-C19EA4EB8894}" type="slidenum">
              <a:rPr lang="ro-RO" smtClean="0"/>
              <a:pPr rtl="0"/>
              <a:t>17</a:t>
            </a:fld>
            <a:endParaRPr lang="ro-RO" dirty="0"/>
          </a:p>
        </p:txBody>
      </p:sp>
      <p:sp>
        <p:nvSpPr>
          <p:cNvPr id="3" name="Substituent subsol 6">
            <a:extLst>
              <a:ext uri="{FF2B5EF4-FFF2-40B4-BE49-F238E27FC236}">
                <a16:creationId xmlns:a16="http://schemas.microsoft.com/office/drawing/2014/main" id="{06403D63-5494-6801-9E57-83BF442021C6}"/>
              </a:ext>
            </a:extLst>
          </p:cNvPr>
          <p:cNvSpPr>
            <a:spLocks noGrp="1"/>
          </p:cNvSpPr>
          <p:nvPr>
            <p:ph type="ftr" sz="quarter" idx="11"/>
          </p:nvPr>
        </p:nvSpPr>
        <p:spPr>
          <a:xfrm>
            <a:off x="1169961" y="5878720"/>
            <a:ext cx="2049894" cy="297307"/>
          </a:xfrm>
        </p:spPr>
        <p:txBody>
          <a:bodyPr rtlCol="0"/>
          <a:lstStyle/>
          <a:p>
            <a:pPr rtl="0"/>
            <a:r>
              <a:rPr lang="ro-RO" dirty="0"/>
              <a:t>Tipuri de </a:t>
            </a:r>
            <a:r>
              <a:rPr lang="ro-RO" dirty="0" err="1"/>
              <a:t>robineți</a:t>
            </a:r>
            <a:endParaRPr lang="ro-RO" dirty="0"/>
          </a:p>
        </p:txBody>
      </p:sp>
      <p:pic>
        <p:nvPicPr>
          <p:cNvPr id="2" name="Media online 1" title="How Gate Valves Work">
            <a:hlinkClick r:id="" action="ppaction://media"/>
            <a:extLst>
              <a:ext uri="{FF2B5EF4-FFF2-40B4-BE49-F238E27FC236}">
                <a16:creationId xmlns:a16="http://schemas.microsoft.com/office/drawing/2014/main" id="{43ADEA62-A5ED-4EEA-7EEC-41F176221F69}"/>
              </a:ext>
            </a:extLst>
          </p:cNvPr>
          <p:cNvPicPr>
            <a:picLocks noRot="1" noChangeAspect="1"/>
          </p:cNvPicPr>
          <p:nvPr>
            <a:videoFile r:link="rId1"/>
          </p:nvPr>
        </p:nvPicPr>
        <p:blipFill>
          <a:blip r:embed="rId4"/>
          <a:stretch>
            <a:fillRect/>
          </a:stretch>
        </p:blipFill>
        <p:spPr>
          <a:xfrm>
            <a:off x="1304891" y="384189"/>
            <a:ext cx="9582217" cy="5409720"/>
          </a:xfrm>
          <a:prstGeom prst="rect">
            <a:avLst/>
          </a:prstGeom>
        </p:spPr>
      </p:pic>
      <p:sp>
        <p:nvSpPr>
          <p:cNvPr id="4" name="CasetăText 3">
            <a:extLst>
              <a:ext uri="{FF2B5EF4-FFF2-40B4-BE49-F238E27FC236}">
                <a16:creationId xmlns:a16="http://schemas.microsoft.com/office/drawing/2014/main" id="{765E6756-F1A3-733E-ED53-1DA5BEBFFB6E}"/>
              </a:ext>
            </a:extLst>
          </p:cNvPr>
          <p:cNvSpPr txBox="1"/>
          <p:nvPr/>
        </p:nvSpPr>
        <p:spPr>
          <a:xfrm>
            <a:off x="3259539" y="5878720"/>
            <a:ext cx="5672919"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5  Cum funcționează vanele cu sertar [</a:t>
            </a:r>
            <a:r>
              <a:rPr lang="ro-RO" b="1" dirty="0">
                <a:solidFill>
                  <a:schemeClr val="bg2"/>
                </a:solidFill>
                <a:ea typeface="Calibri" panose="020F0502020204030204" pitchFamily="34" charset="0"/>
                <a:cs typeface="Calibri" panose="020F0502020204030204" pitchFamily="34" charset="0"/>
                <a:hlinkClick r:id="rId5"/>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spTree>
    <p:extLst>
      <p:ext uri="{BB962C8B-B14F-4D97-AF65-F5344CB8AC3E}">
        <p14:creationId xmlns:p14="http://schemas.microsoft.com/office/powerpoint/2010/main" val="308301498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C4B73-B559-CA6F-4CBC-EEA993F57F90}"/>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0F82F3B2-738E-B5DE-8340-A73F22C32466}"/>
              </a:ext>
            </a:extLst>
          </p:cNvPr>
          <p:cNvSpPr>
            <a:spLocks noGrp="1"/>
          </p:cNvSpPr>
          <p:nvPr>
            <p:ph type="dt" sz="half" idx="10"/>
          </p:nvPr>
        </p:nvSpPr>
        <p:spPr/>
        <p:txBody>
          <a:bodyPr rtlCol="0"/>
          <a:lstStyle/>
          <a:p>
            <a:pPr rtl="0"/>
            <a:r>
              <a:rPr lang="ro-RO" dirty="0"/>
              <a:t>26.11.2025</a:t>
            </a:r>
          </a:p>
        </p:txBody>
      </p:sp>
      <p:sp>
        <p:nvSpPr>
          <p:cNvPr id="8" name="Substituent număr diapozitiv 7">
            <a:extLst>
              <a:ext uri="{FF2B5EF4-FFF2-40B4-BE49-F238E27FC236}">
                <a16:creationId xmlns:a16="http://schemas.microsoft.com/office/drawing/2014/main" id="{E9D1592C-69CE-50A2-2F1A-23E74D3CE74C}"/>
              </a:ext>
            </a:extLst>
          </p:cNvPr>
          <p:cNvSpPr>
            <a:spLocks noGrp="1"/>
          </p:cNvSpPr>
          <p:nvPr>
            <p:ph type="sldNum" sz="quarter" idx="12"/>
          </p:nvPr>
        </p:nvSpPr>
        <p:spPr/>
        <p:txBody>
          <a:bodyPr rtlCol="0"/>
          <a:lstStyle/>
          <a:p>
            <a:pPr rtl="0"/>
            <a:fld id="{8D581BC7-E183-40DB-AC97-C19EA4EB8894}" type="slidenum">
              <a:rPr lang="ro-RO" smtClean="0"/>
              <a:pPr rtl="0"/>
              <a:t>18</a:t>
            </a:fld>
            <a:endParaRPr lang="ro-RO" dirty="0"/>
          </a:p>
        </p:txBody>
      </p:sp>
      <p:sp>
        <p:nvSpPr>
          <p:cNvPr id="3" name="Substituent subsol 6">
            <a:extLst>
              <a:ext uri="{FF2B5EF4-FFF2-40B4-BE49-F238E27FC236}">
                <a16:creationId xmlns:a16="http://schemas.microsoft.com/office/drawing/2014/main" id="{59898EFC-9412-FFB8-7712-2404D325613E}"/>
              </a:ext>
            </a:extLst>
          </p:cNvPr>
          <p:cNvSpPr>
            <a:spLocks noGrp="1"/>
          </p:cNvSpPr>
          <p:nvPr>
            <p:ph type="ftr" sz="quarter" idx="11"/>
          </p:nvPr>
        </p:nvSpPr>
        <p:spPr>
          <a:xfrm>
            <a:off x="1169961" y="5878720"/>
            <a:ext cx="2049894" cy="297307"/>
          </a:xfrm>
        </p:spPr>
        <p:txBody>
          <a:bodyPr rtlCol="0"/>
          <a:lstStyle/>
          <a:p>
            <a:pPr rtl="0"/>
            <a:r>
              <a:rPr lang="ro-RO" dirty="0"/>
              <a:t>Tipuri de </a:t>
            </a:r>
            <a:r>
              <a:rPr lang="ro-RO" dirty="0" err="1"/>
              <a:t>robineți</a:t>
            </a:r>
            <a:endParaRPr lang="ro-RO" dirty="0"/>
          </a:p>
        </p:txBody>
      </p:sp>
      <p:sp>
        <p:nvSpPr>
          <p:cNvPr id="11" name="CasetăText 10">
            <a:extLst>
              <a:ext uri="{FF2B5EF4-FFF2-40B4-BE49-F238E27FC236}">
                <a16:creationId xmlns:a16="http://schemas.microsoft.com/office/drawing/2014/main" id="{BA0189AB-6ACA-F91B-DFEF-4DF58532DC2A}"/>
              </a:ext>
            </a:extLst>
          </p:cNvPr>
          <p:cNvSpPr txBox="1"/>
          <p:nvPr/>
        </p:nvSpPr>
        <p:spPr>
          <a:xfrm>
            <a:off x="6916367" y="5158816"/>
            <a:ext cx="4087458" cy="369332"/>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12 </a:t>
            </a:r>
            <a:r>
              <a:rPr lang="ro-RO" b="1" dirty="0">
                <a:solidFill>
                  <a:schemeClr val="bg2"/>
                </a:solidFill>
              </a:rPr>
              <a:t>Robinet cu membrană </a:t>
            </a:r>
            <a:r>
              <a:rPr lang="ro-RO" b="1" dirty="0">
                <a:solidFill>
                  <a:schemeClr val="bg2"/>
                </a:solidFill>
                <a:ea typeface="Calibri" panose="020F0502020204030204" pitchFamily="34" charset="0"/>
                <a:cs typeface="Calibri" panose="020F0502020204030204" pitchFamily="34" charset="0"/>
              </a:rPr>
              <a:t>[</a:t>
            </a:r>
            <a:r>
              <a:rPr lang="ro-RO" b="1" dirty="0">
                <a:solidFill>
                  <a:schemeClr val="bg2"/>
                </a:solidFill>
                <a:ea typeface="Calibri" panose="020F0502020204030204" pitchFamily="34" charset="0"/>
                <a:cs typeface="Calibri" panose="020F0502020204030204" pitchFamily="34" charset="0"/>
                <a:hlinkClick r:id="rId3"/>
              </a:rPr>
              <a:t>eudis.ro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13" name="CasetăText 12">
            <a:extLst>
              <a:ext uri="{FF2B5EF4-FFF2-40B4-BE49-F238E27FC236}">
                <a16:creationId xmlns:a16="http://schemas.microsoft.com/office/drawing/2014/main" id="{5A064DA5-A63B-A457-FC64-0FABD7BBA24B}"/>
              </a:ext>
            </a:extLst>
          </p:cNvPr>
          <p:cNvSpPr txBox="1"/>
          <p:nvPr/>
        </p:nvSpPr>
        <p:spPr>
          <a:xfrm>
            <a:off x="655296" y="311705"/>
            <a:ext cx="6099242" cy="369332"/>
          </a:xfrm>
          <a:prstGeom prst="rect">
            <a:avLst/>
          </a:prstGeom>
          <a:noFill/>
        </p:spPr>
        <p:txBody>
          <a:bodyPr wrap="square">
            <a:spAutoFit/>
          </a:bodyPr>
          <a:lstStyle/>
          <a:p>
            <a:r>
              <a:rPr lang="ro-RO" b="1" dirty="0">
                <a:solidFill>
                  <a:schemeClr val="bg2"/>
                </a:solidFill>
              </a:rPr>
              <a:t>VI. Robinet cu membrană (diafragmă)</a:t>
            </a:r>
          </a:p>
        </p:txBody>
      </p:sp>
      <p:pic>
        <p:nvPicPr>
          <p:cNvPr id="4" name="Imagine 3">
            <a:extLst>
              <a:ext uri="{FF2B5EF4-FFF2-40B4-BE49-F238E27FC236}">
                <a16:creationId xmlns:a16="http://schemas.microsoft.com/office/drawing/2014/main" id="{71A2A371-D9C1-5AAE-87A7-2D220FA5820A}"/>
              </a:ext>
            </a:extLst>
          </p:cNvPr>
          <p:cNvPicPr>
            <a:picLocks noChangeAspect="1"/>
          </p:cNvPicPr>
          <p:nvPr/>
        </p:nvPicPr>
        <p:blipFill>
          <a:blip r:embed="rId5"/>
          <a:stretch>
            <a:fillRect/>
          </a:stretch>
        </p:blipFill>
        <p:spPr>
          <a:xfrm>
            <a:off x="6754538" y="507462"/>
            <a:ext cx="4607364" cy="45777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CasetăText 9">
            <a:extLst>
              <a:ext uri="{FF2B5EF4-FFF2-40B4-BE49-F238E27FC236}">
                <a16:creationId xmlns:a16="http://schemas.microsoft.com/office/drawing/2014/main" id="{54C45409-063C-FA1E-26D2-D01ED80FABD1}"/>
              </a:ext>
            </a:extLst>
          </p:cNvPr>
          <p:cNvSpPr txBox="1"/>
          <p:nvPr/>
        </p:nvSpPr>
        <p:spPr>
          <a:xfrm>
            <a:off x="655296" y="831988"/>
            <a:ext cx="5794142" cy="1477328"/>
          </a:xfrm>
          <a:prstGeom prst="rect">
            <a:avLst/>
          </a:prstGeom>
          <a:noFill/>
        </p:spPr>
        <p:txBody>
          <a:bodyPr wrap="square">
            <a:spAutoFit/>
          </a:bodyPr>
          <a:lstStyle/>
          <a:p>
            <a:pPr algn="l" fontAlgn="base">
              <a:spcAft>
                <a:spcPts val="1500"/>
              </a:spcAft>
            </a:pPr>
            <a:r>
              <a:rPr lang="ro-RO" b="0" i="0" dirty="0">
                <a:effectLst/>
              </a:rPr>
              <a:t>Destinat diverselor aplicații  pentru  distribuția fluidelor tip lichide cu diferite grade de viscozitate, contaminate sau nu cu particule abrazive, neutre sau potențial corozive, Recomandat  prin fiabilitate deosebita, mentenanță ușoară acces la piesele de uzura </a:t>
            </a:r>
            <a:r>
              <a:rPr lang="ro-RO" b="1" i="0" u="sng" dirty="0">
                <a:effectLst/>
              </a:rPr>
              <a:t>fără deconectare din instalație</a:t>
            </a:r>
          </a:p>
        </p:txBody>
      </p:sp>
      <p:sp>
        <p:nvSpPr>
          <p:cNvPr id="15" name="CasetăText 14">
            <a:extLst>
              <a:ext uri="{FF2B5EF4-FFF2-40B4-BE49-F238E27FC236}">
                <a16:creationId xmlns:a16="http://schemas.microsoft.com/office/drawing/2014/main" id="{E4025785-60FD-5EC2-4F16-8C33B431F53E}"/>
              </a:ext>
            </a:extLst>
          </p:cNvPr>
          <p:cNvSpPr txBox="1"/>
          <p:nvPr/>
        </p:nvSpPr>
        <p:spPr>
          <a:xfrm>
            <a:off x="651753" y="2385390"/>
            <a:ext cx="5794142" cy="3416320"/>
          </a:xfrm>
          <a:prstGeom prst="rect">
            <a:avLst/>
          </a:prstGeom>
          <a:noFill/>
        </p:spPr>
        <p:txBody>
          <a:bodyPr wrap="square">
            <a:spAutoFit/>
          </a:bodyPr>
          <a:lstStyle/>
          <a:p>
            <a:pPr algn="just" fontAlgn="base"/>
            <a:r>
              <a:rPr lang="ro-RO" b="0" i="0" dirty="0">
                <a:effectLst/>
              </a:rPr>
              <a:t>Robinet cu:</a:t>
            </a:r>
          </a:p>
          <a:p>
            <a:pPr algn="just" fontAlgn="base"/>
            <a:r>
              <a:rPr lang="ro-RO" b="0" i="0" dirty="0">
                <a:effectLst/>
              </a:rPr>
              <a:t>-membrana cu închidere pe punte</a:t>
            </a:r>
          </a:p>
          <a:p>
            <a:pPr algn="just" fontAlgn="base"/>
            <a:r>
              <a:rPr lang="ro-RO" b="0" i="0" dirty="0">
                <a:effectLst/>
              </a:rPr>
              <a:t>-rezistent la medii de lucru abrazive, sau/si corozive</a:t>
            </a:r>
          </a:p>
          <a:p>
            <a:pPr algn="just" fontAlgn="base"/>
            <a:r>
              <a:rPr lang="ro-RO" b="0" i="0" dirty="0">
                <a:effectLst/>
              </a:rPr>
              <a:t>-etanșare  EPDM/metal; EPDM/EPDM; EPDM/PTFE; PTFE/PTFE</a:t>
            </a:r>
          </a:p>
          <a:p>
            <a:pPr algn="just" fontAlgn="base"/>
            <a:r>
              <a:rPr lang="ro-RO" b="0" i="0" dirty="0">
                <a:effectLst/>
              </a:rPr>
              <a:t>-comutarea intre pozițiile închis/deschis fără frecare intre elementele active</a:t>
            </a:r>
          </a:p>
          <a:p>
            <a:pPr algn="just" fontAlgn="base"/>
            <a:r>
              <a:rPr lang="ro-RO" b="0" i="0" dirty="0">
                <a:effectLst/>
              </a:rPr>
              <a:t>Diametru nominal  Dn15 - Dn400</a:t>
            </a:r>
          </a:p>
          <a:p>
            <a:pPr algn="just" fontAlgn="base"/>
            <a:r>
              <a:rPr lang="ro-RO" b="0" i="0" dirty="0">
                <a:effectLst/>
              </a:rPr>
              <a:t>Presiunea nominala  PN 6; PN10 ; PN 16; PN 25</a:t>
            </a:r>
          </a:p>
          <a:p>
            <a:pPr algn="just" fontAlgn="base"/>
            <a:r>
              <a:rPr lang="ro-RO" b="0" i="0" dirty="0">
                <a:effectLst/>
              </a:rPr>
              <a:t>Temperatura fluidului de lucru min -5C max</a:t>
            </a:r>
            <a:r>
              <a:rPr lang="ro-RO" dirty="0"/>
              <a:t>. </a:t>
            </a:r>
            <a:r>
              <a:rPr lang="ro-RO" b="0" i="0" dirty="0">
                <a:effectLst/>
              </a:rPr>
              <a:t>90 C</a:t>
            </a:r>
          </a:p>
          <a:p>
            <a:pPr algn="just" fontAlgn="base"/>
            <a:r>
              <a:rPr lang="ro-RO" b="0" i="0" dirty="0">
                <a:effectLst/>
              </a:rPr>
              <a:t>Temperatura mediului -10C  +60C</a:t>
            </a:r>
          </a:p>
          <a:p>
            <a:pPr algn="just" fontAlgn="base"/>
            <a:r>
              <a:rPr lang="ro-RO" b="1" i="0" dirty="0">
                <a:effectLst/>
              </a:rPr>
              <a:t>Acționare – manuala sau cu servomotor</a:t>
            </a:r>
          </a:p>
        </p:txBody>
      </p:sp>
    </p:spTree>
    <p:extLst>
      <p:ext uri="{BB962C8B-B14F-4D97-AF65-F5344CB8AC3E}">
        <p14:creationId xmlns:p14="http://schemas.microsoft.com/office/powerpoint/2010/main" val="171100683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487B7-1481-24A3-9BF8-563950E570D9}"/>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5F33D861-C900-8E37-544D-227B02E519AF}"/>
              </a:ext>
            </a:extLst>
          </p:cNvPr>
          <p:cNvSpPr>
            <a:spLocks noGrp="1"/>
          </p:cNvSpPr>
          <p:nvPr>
            <p:ph type="dt" sz="half" idx="10"/>
          </p:nvPr>
        </p:nvSpPr>
        <p:spPr/>
        <p:txBody>
          <a:bodyPr rtlCol="0"/>
          <a:lstStyle/>
          <a:p>
            <a:pPr rtl="0"/>
            <a:r>
              <a:rPr lang="ro-RO" dirty="0"/>
              <a:t>26.11.2025</a:t>
            </a:r>
          </a:p>
        </p:txBody>
      </p:sp>
      <p:sp>
        <p:nvSpPr>
          <p:cNvPr id="8" name="Substituent număr diapozitiv 7">
            <a:extLst>
              <a:ext uri="{FF2B5EF4-FFF2-40B4-BE49-F238E27FC236}">
                <a16:creationId xmlns:a16="http://schemas.microsoft.com/office/drawing/2014/main" id="{971A2646-DDFE-2E77-7EB0-D85861F20AC5}"/>
              </a:ext>
            </a:extLst>
          </p:cNvPr>
          <p:cNvSpPr>
            <a:spLocks noGrp="1"/>
          </p:cNvSpPr>
          <p:nvPr>
            <p:ph type="sldNum" sz="quarter" idx="12"/>
          </p:nvPr>
        </p:nvSpPr>
        <p:spPr/>
        <p:txBody>
          <a:bodyPr rtlCol="0"/>
          <a:lstStyle/>
          <a:p>
            <a:pPr rtl="0"/>
            <a:fld id="{8D581BC7-E183-40DB-AC97-C19EA4EB8894}" type="slidenum">
              <a:rPr lang="ro-RO" smtClean="0"/>
              <a:pPr rtl="0"/>
              <a:t>19</a:t>
            </a:fld>
            <a:endParaRPr lang="ro-RO" dirty="0"/>
          </a:p>
        </p:txBody>
      </p:sp>
      <p:sp>
        <p:nvSpPr>
          <p:cNvPr id="3" name="Substituent subsol 6">
            <a:extLst>
              <a:ext uri="{FF2B5EF4-FFF2-40B4-BE49-F238E27FC236}">
                <a16:creationId xmlns:a16="http://schemas.microsoft.com/office/drawing/2014/main" id="{06403D63-5494-6801-9E57-83BF442021C6}"/>
              </a:ext>
            </a:extLst>
          </p:cNvPr>
          <p:cNvSpPr>
            <a:spLocks noGrp="1"/>
          </p:cNvSpPr>
          <p:nvPr>
            <p:ph type="ftr" sz="quarter" idx="11"/>
          </p:nvPr>
        </p:nvSpPr>
        <p:spPr>
          <a:xfrm>
            <a:off x="1169961" y="5878720"/>
            <a:ext cx="2049894" cy="297307"/>
          </a:xfrm>
        </p:spPr>
        <p:txBody>
          <a:bodyPr rtlCol="0"/>
          <a:lstStyle/>
          <a:p>
            <a:pPr rtl="0"/>
            <a:r>
              <a:rPr lang="ro-RO" dirty="0"/>
              <a:t>Tipuri de </a:t>
            </a:r>
            <a:r>
              <a:rPr lang="ro-RO" dirty="0" err="1"/>
              <a:t>robineți</a:t>
            </a:r>
            <a:endParaRPr lang="ro-RO" dirty="0"/>
          </a:p>
        </p:txBody>
      </p:sp>
      <p:sp>
        <p:nvSpPr>
          <p:cNvPr id="4" name="CasetăText 3">
            <a:extLst>
              <a:ext uri="{FF2B5EF4-FFF2-40B4-BE49-F238E27FC236}">
                <a16:creationId xmlns:a16="http://schemas.microsoft.com/office/drawing/2014/main" id="{765E6756-F1A3-733E-ED53-1DA5BEBFFB6E}"/>
              </a:ext>
            </a:extLst>
          </p:cNvPr>
          <p:cNvSpPr txBox="1"/>
          <p:nvPr/>
        </p:nvSpPr>
        <p:spPr>
          <a:xfrm>
            <a:off x="3259538" y="5774930"/>
            <a:ext cx="5672919"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6  Cum funcționează robinetul cu diafragmă [</a:t>
            </a:r>
            <a:r>
              <a:rPr lang="ro-RO" b="1" dirty="0">
                <a:solidFill>
                  <a:schemeClr val="bg2"/>
                </a:solidFill>
                <a:ea typeface="Calibri" panose="020F0502020204030204" pitchFamily="34" charset="0"/>
                <a:cs typeface="Calibri" panose="020F0502020204030204" pitchFamily="34" charset="0"/>
                <a:hlinkClick r:id="rId4"/>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pic>
        <p:nvPicPr>
          <p:cNvPr id="5" name="Media online 4" title="Diaphragm Valve Working Principle Animation">
            <a:hlinkClick r:id="" action="ppaction://media"/>
            <a:extLst>
              <a:ext uri="{FF2B5EF4-FFF2-40B4-BE49-F238E27FC236}">
                <a16:creationId xmlns:a16="http://schemas.microsoft.com/office/drawing/2014/main" id="{BD032069-17D9-2852-3A07-D18642496600}"/>
              </a:ext>
            </a:extLst>
          </p:cNvPr>
          <p:cNvPicPr>
            <a:picLocks noRot="1" noChangeAspect="1"/>
          </p:cNvPicPr>
          <p:nvPr>
            <a:videoFile r:link="rId1"/>
          </p:nvPr>
        </p:nvPicPr>
        <p:blipFill>
          <a:blip r:embed="rId5"/>
          <a:stretch>
            <a:fillRect/>
          </a:stretch>
        </p:blipFill>
        <p:spPr>
          <a:xfrm>
            <a:off x="1194762" y="237649"/>
            <a:ext cx="9802472" cy="5534067"/>
          </a:xfrm>
          <a:prstGeom prst="rect">
            <a:avLst/>
          </a:prstGeom>
        </p:spPr>
      </p:pic>
    </p:spTree>
    <p:extLst>
      <p:ext uri="{BB962C8B-B14F-4D97-AF65-F5344CB8AC3E}">
        <p14:creationId xmlns:p14="http://schemas.microsoft.com/office/powerpoint/2010/main" val="351569765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ubstituent imagine 11" descr="Fundal abstract&#10;">
            <a:extLst>
              <a:ext uri="{FF2B5EF4-FFF2-40B4-BE49-F238E27FC236}">
                <a16:creationId xmlns:a16="http://schemas.microsoft.com/office/drawing/2014/main" id="{403E5740-1FF0-42AF-A459-70BE0BD24FDC}"/>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p:pic>
      <p:sp>
        <p:nvSpPr>
          <p:cNvPr id="2" name="Titlu 1">
            <a:extLst>
              <a:ext uri="{FF2B5EF4-FFF2-40B4-BE49-F238E27FC236}">
                <a16:creationId xmlns:a16="http://schemas.microsoft.com/office/drawing/2014/main" id="{EA4B7241-C2B7-4F61-A69C-236E16A5F62F}"/>
              </a:ext>
            </a:extLst>
          </p:cNvPr>
          <p:cNvSpPr>
            <a:spLocks noGrp="1"/>
          </p:cNvSpPr>
          <p:nvPr>
            <p:ph type="title"/>
          </p:nvPr>
        </p:nvSpPr>
        <p:spPr>
          <a:xfrm>
            <a:off x="6350636" y="2959051"/>
            <a:ext cx="5457217" cy="1192816"/>
          </a:xfrm>
        </p:spPr>
        <p:txBody>
          <a:bodyPr rtlCol="0"/>
          <a:lstStyle/>
          <a:p>
            <a:pPr algn="ctr" rtl="0"/>
            <a:r>
              <a:rPr lang="ro-RO" sz="4000" dirty="0"/>
              <a:t>Organe pentru comanda circulației fluidelor</a:t>
            </a:r>
          </a:p>
        </p:txBody>
      </p:sp>
      <p:sp>
        <p:nvSpPr>
          <p:cNvPr id="3" name="Subtitlu 2">
            <a:extLst>
              <a:ext uri="{FF2B5EF4-FFF2-40B4-BE49-F238E27FC236}">
                <a16:creationId xmlns:a16="http://schemas.microsoft.com/office/drawing/2014/main" id="{FDFD3B61-D7B5-4C7A-80FB-02A3436F88E1}"/>
              </a:ext>
            </a:extLst>
          </p:cNvPr>
          <p:cNvSpPr>
            <a:spLocks noGrp="1"/>
          </p:cNvSpPr>
          <p:nvPr>
            <p:ph type="subTitle" idx="1"/>
          </p:nvPr>
        </p:nvSpPr>
        <p:spPr>
          <a:xfrm>
            <a:off x="6769767" y="4468089"/>
            <a:ext cx="4618957" cy="590626"/>
          </a:xfrm>
        </p:spPr>
        <p:txBody>
          <a:bodyPr rtlCol="0"/>
          <a:lstStyle/>
          <a:p>
            <a:pPr rtl="0"/>
            <a:r>
              <a:rPr lang="ro-RO" dirty="0"/>
              <a:t>Curs 0</a:t>
            </a:r>
            <a:r>
              <a:rPr lang="en-US" dirty="0"/>
              <a:t>8</a:t>
            </a:r>
            <a:endParaRPr lang="ro-RO" dirty="0"/>
          </a:p>
        </p:txBody>
      </p:sp>
    </p:spTree>
    <p:extLst>
      <p:ext uri="{BB962C8B-B14F-4D97-AF65-F5344CB8AC3E}">
        <p14:creationId xmlns:p14="http://schemas.microsoft.com/office/powerpoint/2010/main" val="298223155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EE409-5B09-0EE4-F015-119DBAD13A08}"/>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2908470F-3420-8214-6752-70C9353B0282}"/>
              </a:ext>
            </a:extLst>
          </p:cNvPr>
          <p:cNvSpPr>
            <a:spLocks noGrp="1"/>
          </p:cNvSpPr>
          <p:nvPr>
            <p:ph type="dt" sz="half" idx="10"/>
          </p:nvPr>
        </p:nvSpPr>
        <p:spPr/>
        <p:txBody>
          <a:bodyPr rtlCol="0"/>
          <a:lstStyle/>
          <a:p>
            <a:pPr rtl="0"/>
            <a:r>
              <a:rPr lang="ro-RO" dirty="0"/>
              <a:t>26.11.2025</a:t>
            </a:r>
          </a:p>
        </p:txBody>
      </p:sp>
      <p:sp>
        <p:nvSpPr>
          <p:cNvPr id="8" name="Substituent număr diapozitiv 7">
            <a:extLst>
              <a:ext uri="{FF2B5EF4-FFF2-40B4-BE49-F238E27FC236}">
                <a16:creationId xmlns:a16="http://schemas.microsoft.com/office/drawing/2014/main" id="{4683E0E3-93A0-6F08-6654-E2601D2027E9}"/>
              </a:ext>
            </a:extLst>
          </p:cNvPr>
          <p:cNvSpPr>
            <a:spLocks noGrp="1"/>
          </p:cNvSpPr>
          <p:nvPr>
            <p:ph type="sldNum" sz="quarter" idx="12"/>
          </p:nvPr>
        </p:nvSpPr>
        <p:spPr/>
        <p:txBody>
          <a:bodyPr rtlCol="0"/>
          <a:lstStyle/>
          <a:p>
            <a:pPr rtl="0"/>
            <a:fld id="{8D581BC7-E183-40DB-AC97-C19EA4EB8894}" type="slidenum">
              <a:rPr lang="ro-RO" smtClean="0"/>
              <a:pPr rtl="0"/>
              <a:t>20</a:t>
            </a:fld>
            <a:endParaRPr lang="ro-RO" dirty="0"/>
          </a:p>
        </p:txBody>
      </p:sp>
      <p:sp>
        <p:nvSpPr>
          <p:cNvPr id="3" name="Substituent subsol 6">
            <a:extLst>
              <a:ext uri="{FF2B5EF4-FFF2-40B4-BE49-F238E27FC236}">
                <a16:creationId xmlns:a16="http://schemas.microsoft.com/office/drawing/2014/main" id="{6CB2FD1B-F348-6A93-2EFA-9B9D42159ED2}"/>
              </a:ext>
            </a:extLst>
          </p:cNvPr>
          <p:cNvSpPr>
            <a:spLocks noGrp="1"/>
          </p:cNvSpPr>
          <p:nvPr>
            <p:ph type="ftr" sz="quarter" idx="11"/>
          </p:nvPr>
        </p:nvSpPr>
        <p:spPr>
          <a:xfrm>
            <a:off x="1169961" y="5878720"/>
            <a:ext cx="2049894" cy="297307"/>
          </a:xfrm>
        </p:spPr>
        <p:txBody>
          <a:bodyPr rtlCol="0"/>
          <a:lstStyle/>
          <a:p>
            <a:pPr rtl="0"/>
            <a:r>
              <a:rPr lang="ro-RO" dirty="0"/>
              <a:t>Tipuri de </a:t>
            </a:r>
            <a:r>
              <a:rPr lang="ro-RO" dirty="0" err="1"/>
              <a:t>robineți</a:t>
            </a:r>
            <a:endParaRPr lang="ro-RO" dirty="0"/>
          </a:p>
        </p:txBody>
      </p:sp>
      <p:sp>
        <p:nvSpPr>
          <p:cNvPr id="11" name="CasetăText 10">
            <a:extLst>
              <a:ext uri="{FF2B5EF4-FFF2-40B4-BE49-F238E27FC236}">
                <a16:creationId xmlns:a16="http://schemas.microsoft.com/office/drawing/2014/main" id="{2AA0C4A2-0590-89F5-0213-95CE7A3EA199}"/>
              </a:ext>
            </a:extLst>
          </p:cNvPr>
          <p:cNvSpPr txBox="1"/>
          <p:nvPr/>
        </p:nvSpPr>
        <p:spPr>
          <a:xfrm>
            <a:off x="6290066" y="6124948"/>
            <a:ext cx="4427056" cy="369332"/>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13 </a:t>
            </a:r>
            <a:r>
              <a:rPr lang="ro-RO" b="1" dirty="0">
                <a:solidFill>
                  <a:schemeClr val="bg2"/>
                </a:solidFill>
              </a:rPr>
              <a:t>Robinet cu clapă</a:t>
            </a:r>
            <a:r>
              <a:rPr lang="en-US" b="1" dirty="0">
                <a:solidFill>
                  <a:schemeClr val="bg2"/>
                </a:solidFill>
              </a:rPr>
              <a:t> </a:t>
            </a:r>
            <a:r>
              <a:rPr lang="ro-RO" b="1" dirty="0">
                <a:solidFill>
                  <a:schemeClr val="bg2"/>
                </a:solidFill>
                <a:ea typeface="Calibri" panose="020F0502020204030204" pitchFamily="34" charset="0"/>
                <a:cs typeface="Calibri" panose="020F0502020204030204" pitchFamily="34" charset="0"/>
              </a:rPr>
              <a:t>[</a:t>
            </a:r>
            <a:r>
              <a:rPr lang="ro-RO" b="1" dirty="0">
                <a:solidFill>
                  <a:schemeClr val="bg2"/>
                </a:solidFill>
                <a:ea typeface="Calibri" panose="020F0502020204030204" pitchFamily="34" charset="0"/>
                <a:cs typeface="Calibri" panose="020F0502020204030204" pitchFamily="34" charset="0"/>
                <a:hlinkClick r:id="rId3"/>
              </a:rPr>
              <a:t>arenainstalatiilor.ro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13" name="CasetăText 12">
            <a:extLst>
              <a:ext uri="{FF2B5EF4-FFF2-40B4-BE49-F238E27FC236}">
                <a16:creationId xmlns:a16="http://schemas.microsoft.com/office/drawing/2014/main" id="{3B5A385B-C915-63A0-D8DA-0B2ED2ECDA14}"/>
              </a:ext>
            </a:extLst>
          </p:cNvPr>
          <p:cNvSpPr txBox="1"/>
          <p:nvPr/>
        </p:nvSpPr>
        <p:spPr>
          <a:xfrm>
            <a:off x="655296" y="311705"/>
            <a:ext cx="6099242" cy="369332"/>
          </a:xfrm>
          <a:prstGeom prst="rect">
            <a:avLst/>
          </a:prstGeom>
          <a:noFill/>
        </p:spPr>
        <p:txBody>
          <a:bodyPr wrap="square">
            <a:spAutoFit/>
          </a:bodyPr>
          <a:lstStyle/>
          <a:p>
            <a:r>
              <a:rPr lang="ro-RO" b="1" dirty="0">
                <a:solidFill>
                  <a:schemeClr val="bg2"/>
                </a:solidFill>
              </a:rPr>
              <a:t>VII. Robinet de reținere cu clapă</a:t>
            </a:r>
          </a:p>
        </p:txBody>
      </p:sp>
      <p:pic>
        <p:nvPicPr>
          <p:cNvPr id="5122" name="Picture 2">
            <a:extLst>
              <a:ext uri="{FF2B5EF4-FFF2-40B4-BE49-F238E27FC236}">
                <a16:creationId xmlns:a16="http://schemas.microsoft.com/office/drawing/2014/main" id="{521BB86D-11BC-656B-7D8A-69289F98D0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4576" y="2633852"/>
            <a:ext cx="3938037" cy="33733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5" name="CasetăText 4">
            <a:extLst>
              <a:ext uri="{FF2B5EF4-FFF2-40B4-BE49-F238E27FC236}">
                <a16:creationId xmlns:a16="http://schemas.microsoft.com/office/drawing/2014/main" id="{E47DAA56-C99D-8B27-14D4-0A92D575B88C}"/>
              </a:ext>
            </a:extLst>
          </p:cNvPr>
          <p:cNvSpPr txBox="1"/>
          <p:nvPr/>
        </p:nvSpPr>
        <p:spPr>
          <a:xfrm>
            <a:off x="655296" y="766062"/>
            <a:ext cx="5015930" cy="5026697"/>
          </a:xfrm>
          <a:prstGeom prst="rect">
            <a:avLst/>
          </a:prstGeom>
          <a:noFill/>
        </p:spPr>
        <p:txBody>
          <a:bodyPr wrap="square">
            <a:spAutoFit/>
          </a:bodyPr>
          <a:lstStyle/>
          <a:p>
            <a:pPr algn="l">
              <a:lnSpc>
                <a:spcPct val="150000"/>
              </a:lnSpc>
            </a:pPr>
            <a:r>
              <a:rPr lang="ro-RO" b="0" i="0" dirty="0">
                <a:effectLst/>
              </a:rPr>
              <a:t>Presiune maxima : 16 bari</a:t>
            </a:r>
            <a:br>
              <a:rPr lang="ro-RO" b="0" i="0" dirty="0">
                <a:effectLst/>
              </a:rPr>
            </a:br>
            <a:r>
              <a:rPr lang="ro-RO" b="0" i="0" dirty="0">
                <a:effectLst/>
              </a:rPr>
              <a:t>Dimensiune robinet : DN 40</a:t>
            </a:r>
            <a:br>
              <a:rPr lang="ro-RO" b="0" i="0" dirty="0">
                <a:effectLst/>
              </a:rPr>
            </a:br>
            <a:r>
              <a:rPr lang="ro-RO" b="0" i="0" dirty="0">
                <a:effectLst/>
              </a:rPr>
              <a:t>Număr găuri pe flanșă : 4 </a:t>
            </a:r>
            <a:br>
              <a:rPr lang="ro-RO" b="0" i="0" dirty="0">
                <a:effectLst/>
              </a:rPr>
            </a:br>
            <a:r>
              <a:rPr lang="ro-RO" b="0" i="0" dirty="0">
                <a:effectLst/>
              </a:rPr>
              <a:t>Material corp robinet : fonta GG25</a:t>
            </a:r>
            <a:br>
              <a:rPr lang="ro-RO" b="0" i="0" dirty="0">
                <a:effectLst/>
              </a:rPr>
            </a:br>
            <a:r>
              <a:rPr lang="ro-RO" b="0" i="0" dirty="0">
                <a:effectLst/>
              </a:rPr>
              <a:t>Material capac robinet : fonta GG25</a:t>
            </a:r>
            <a:br>
              <a:rPr lang="ro-RO" b="0" i="0" dirty="0">
                <a:effectLst/>
              </a:rPr>
            </a:br>
            <a:r>
              <a:rPr lang="ro-RO" b="0" i="0" dirty="0">
                <a:effectLst/>
              </a:rPr>
              <a:t>Material clapa robinet : fonta GG25/cauciuc</a:t>
            </a:r>
            <a:br>
              <a:rPr lang="ro-RO" b="0" i="0" dirty="0">
                <a:effectLst/>
              </a:rPr>
            </a:br>
            <a:r>
              <a:rPr lang="ro-RO" b="0" i="0" dirty="0">
                <a:effectLst/>
              </a:rPr>
              <a:t>Material tija robinet : Otel inox AISI 31</a:t>
            </a:r>
            <a:br>
              <a:rPr lang="ro-RO" b="0" i="0" dirty="0">
                <a:effectLst/>
              </a:rPr>
            </a:br>
            <a:r>
              <a:rPr lang="ro-RO" b="0" i="0" dirty="0">
                <a:effectLst/>
              </a:rPr>
              <a:t>Etanșare robinet : Alama AM58/AISI 304</a:t>
            </a:r>
            <a:br>
              <a:rPr lang="ro-RO" b="0" i="0" dirty="0">
                <a:effectLst/>
              </a:rPr>
            </a:br>
            <a:r>
              <a:rPr lang="ro-RO" b="0" i="0" dirty="0">
                <a:effectLst/>
              </a:rPr>
              <a:t>Garnitura capac NBR/EPDM</a:t>
            </a:r>
            <a:br>
              <a:rPr lang="ro-RO" b="0" i="0" dirty="0">
                <a:effectLst/>
              </a:rPr>
            </a:br>
            <a:r>
              <a:rPr lang="ro-RO" b="0" i="0" dirty="0">
                <a:effectLst/>
              </a:rPr>
              <a:t>Temp.:-10....+120°C</a:t>
            </a:r>
            <a:br>
              <a:rPr lang="ro-RO" b="0" i="0" dirty="0">
                <a:effectLst/>
              </a:rPr>
            </a:br>
            <a:r>
              <a:rPr lang="ro-RO" b="0" i="0" dirty="0">
                <a:effectLst/>
              </a:rPr>
              <a:t>PN = 16 DN 40...350</a:t>
            </a:r>
            <a:br>
              <a:rPr lang="ro-RO" b="0" i="0" dirty="0">
                <a:effectLst/>
              </a:rPr>
            </a:br>
            <a:r>
              <a:rPr lang="ro-RO" b="0" i="0" dirty="0">
                <a:effectLst/>
              </a:rPr>
              <a:t>Fluid: apa rece, calda, fluide necorozive, încălzire</a:t>
            </a:r>
          </a:p>
        </p:txBody>
      </p:sp>
      <p:pic>
        <p:nvPicPr>
          <p:cNvPr id="7" name="Imagine 6">
            <a:extLst>
              <a:ext uri="{FF2B5EF4-FFF2-40B4-BE49-F238E27FC236}">
                <a16:creationId xmlns:a16="http://schemas.microsoft.com/office/drawing/2014/main" id="{96F731AA-60E1-966D-3C2E-211067C1A5BB}"/>
              </a:ext>
            </a:extLst>
          </p:cNvPr>
          <p:cNvPicPr>
            <a:picLocks noChangeAspect="1"/>
          </p:cNvPicPr>
          <p:nvPr/>
        </p:nvPicPr>
        <p:blipFill>
          <a:blip r:embed="rId6"/>
          <a:stretch>
            <a:fillRect/>
          </a:stretch>
        </p:blipFill>
        <p:spPr>
          <a:xfrm>
            <a:off x="5765259" y="311705"/>
            <a:ext cx="5476672" cy="2204360"/>
          </a:xfrm>
          <a:prstGeom prst="rect">
            <a:avLst/>
          </a:prstGeom>
        </p:spPr>
      </p:pic>
    </p:spTree>
    <p:extLst>
      <p:ext uri="{BB962C8B-B14F-4D97-AF65-F5344CB8AC3E}">
        <p14:creationId xmlns:p14="http://schemas.microsoft.com/office/powerpoint/2010/main" val="345762349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487B7-1481-24A3-9BF8-563950E570D9}"/>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5F33D861-C900-8E37-544D-227B02E519AF}"/>
              </a:ext>
            </a:extLst>
          </p:cNvPr>
          <p:cNvSpPr>
            <a:spLocks noGrp="1"/>
          </p:cNvSpPr>
          <p:nvPr>
            <p:ph type="dt" sz="half" idx="10"/>
          </p:nvPr>
        </p:nvSpPr>
        <p:spPr/>
        <p:txBody>
          <a:bodyPr rtlCol="0"/>
          <a:lstStyle/>
          <a:p>
            <a:pPr rtl="0"/>
            <a:r>
              <a:rPr lang="ro-RO" dirty="0"/>
              <a:t>26.11.2025</a:t>
            </a:r>
          </a:p>
        </p:txBody>
      </p:sp>
      <p:sp>
        <p:nvSpPr>
          <p:cNvPr id="8" name="Substituent număr diapozitiv 7">
            <a:extLst>
              <a:ext uri="{FF2B5EF4-FFF2-40B4-BE49-F238E27FC236}">
                <a16:creationId xmlns:a16="http://schemas.microsoft.com/office/drawing/2014/main" id="{971A2646-DDFE-2E77-7EB0-D85861F20AC5}"/>
              </a:ext>
            </a:extLst>
          </p:cNvPr>
          <p:cNvSpPr>
            <a:spLocks noGrp="1"/>
          </p:cNvSpPr>
          <p:nvPr>
            <p:ph type="sldNum" sz="quarter" idx="12"/>
          </p:nvPr>
        </p:nvSpPr>
        <p:spPr/>
        <p:txBody>
          <a:bodyPr rtlCol="0"/>
          <a:lstStyle/>
          <a:p>
            <a:pPr rtl="0"/>
            <a:fld id="{8D581BC7-E183-40DB-AC97-C19EA4EB8894}" type="slidenum">
              <a:rPr lang="ro-RO" smtClean="0"/>
              <a:pPr rtl="0"/>
              <a:t>21</a:t>
            </a:fld>
            <a:endParaRPr lang="ro-RO" dirty="0"/>
          </a:p>
        </p:txBody>
      </p:sp>
      <p:sp>
        <p:nvSpPr>
          <p:cNvPr id="3" name="Substituent subsol 6">
            <a:extLst>
              <a:ext uri="{FF2B5EF4-FFF2-40B4-BE49-F238E27FC236}">
                <a16:creationId xmlns:a16="http://schemas.microsoft.com/office/drawing/2014/main" id="{06403D63-5494-6801-9E57-83BF442021C6}"/>
              </a:ext>
            </a:extLst>
          </p:cNvPr>
          <p:cNvSpPr>
            <a:spLocks noGrp="1"/>
          </p:cNvSpPr>
          <p:nvPr>
            <p:ph type="ftr" sz="quarter" idx="11"/>
          </p:nvPr>
        </p:nvSpPr>
        <p:spPr>
          <a:xfrm>
            <a:off x="1169961" y="5878720"/>
            <a:ext cx="2049894" cy="297307"/>
          </a:xfrm>
        </p:spPr>
        <p:txBody>
          <a:bodyPr rtlCol="0"/>
          <a:lstStyle/>
          <a:p>
            <a:pPr rtl="0"/>
            <a:r>
              <a:rPr lang="ro-RO" dirty="0"/>
              <a:t>Tipuri de </a:t>
            </a:r>
            <a:r>
              <a:rPr lang="ro-RO" dirty="0" err="1"/>
              <a:t>robineți</a:t>
            </a:r>
            <a:endParaRPr lang="ro-RO" dirty="0"/>
          </a:p>
        </p:txBody>
      </p:sp>
      <p:sp>
        <p:nvSpPr>
          <p:cNvPr id="4" name="CasetăText 3">
            <a:extLst>
              <a:ext uri="{FF2B5EF4-FFF2-40B4-BE49-F238E27FC236}">
                <a16:creationId xmlns:a16="http://schemas.microsoft.com/office/drawing/2014/main" id="{765E6756-F1A3-733E-ED53-1DA5BEBFFB6E}"/>
              </a:ext>
            </a:extLst>
          </p:cNvPr>
          <p:cNvSpPr txBox="1"/>
          <p:nvPr/>
        </p:nvSpPr>
        <p:spPr>
          <a:xfrm>
            <a:off x="3259538" y="5774930"/>
            <a:ext cx="5672919"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7  Cum funcționează robinetul cu </a:t>
            </a:r>
            <a:r>
              <a:rPr lang="en-US" b="1" dirty="0">
                <a:solidFill>
                  <a:schemeClr val="bg2"/>
                </a:solidFill>
                <a:ea typeface="Calibri" panose="020F0502020204030204" pitchFamily="34" charset="0"/>
                <a:cs typeface="Calibri" panose="020F0502020204030204" pitchFamily="34" charset="0"/>
              </a:rPr>
              <a:t>clap</a:t>
            </a:r>
            <a:r>
              <a:rPr lang="ro-RO" b="1" dirty="0">
                <a:solidFill>
                  <a:schemeClr val="bg2"/>
                </a:solidFill>
                <a:ea typeface="Calibri" panose="020F0502020204030204" pitchFamily="34" charset="0"/>
                <a:cs typeface="Calibri" panose="020F0502020204030204" pitchFamily="34" charset="0"/>
              </a:rPr>
              <a:t>ă [</a:t>
            </a:r>
            <a:r>
              <a:rPr lang="ro-RO" b="1" dirty="0">
                <a:solidFill>
                  <a:schemeClr val="bg2"/>
                </a:solidFill>
                <a:ea typeface="Calibri" panose="020F0502020204030204" pitchFamily="34" charset="0"/>
                <a:cs typeface="Calibri" panose="020F0502020204030204" pitchFamily="34" charset="0"/>
                <a:hlinkClick r:id="rId4"/>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pic>
        <p:nvPicPr>
          <p:cNvPr id="2" name="Media online 1" title="Check valve working animation">
            <a:hlinkClick r:id="" action="ppaction://media"/>
            <a:extLst>
              <a:ext uri="{FF2B5EF4-FFF2-40B4-BE49-F238E27FC236}">
                <a16:creationId xmlns:a16="http://schemas.microsoft.com/office/drawing/2014/main" id="{0C5100FF-F598-D40B-AA01-506222BB4828}"/>
              </a:ext>
            </a:extLst>
          </p:cNvPr>
          <p:cNvPicPr>
            <a:picLocks noRot="1" noChangeAspect="1"/>
          </p:cNvPicPr>
          <p:nvPr>
            <a:videoFile r:link="rId1"/>
          </p:nvPr>
        </p:nvPicPr>
        <p:blipFill>
          <a:blip r:embed="rId5"/>
          <a:stretch>
            <a:fillRect/>
          </a:stretch>
        </p:blipFill>
        <p:spPr>
          <a:xfrm>
            <a:off x="1350284" y="332218"/>
            <a:ext cx="9491426" cy="5358463"/>
          </a:xfrm>
          <a:prstGeom prst="rect">
            <a:avLst/>
          </a:prstGeom>
        </p:spPr>
      </p:pic>
    </p:spTree>
    <p:extLst>
      <p:ext uri="{BB962C8B-B14F-4D97-AF65-F5344CB8AC3E}">
        <p14:creationId xmlns:p14="http://schemas.microsoft.com/office/powerpoint/2010/main" val="338950660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A7AC4-5CA6-1C9C-C044-35D11BDEB499}"/>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12EFCAA1-54DA-595D-4BA8-22E7096D0C9E}"/>
              </a:ext>
            </a:extLst>
          </p:cNvPr>
          <p:cNvSpPr>
            <a:spLocks noGrp="1"/>
          </p:cNvSpPr>
          <p:nvPr>
            <p:ph type="dt" sz="half" idx="10"/>
          </p:nvPr>
        </p:nvSpPr>
        <p:spPr/>
        <p:txBody>
          <a:bodyPr rtlCol="0"/>
          <a:lstStyle/>
          <a:p>
            <a:pPr rtl="0"/>
            <a:r>
              <a:rPr lang="ro-RO" dirty="0"/>
              <a:t>26.11.2025</a:t>
            </a:r>
          </a:p>
        </p:txBody>
      </p:sp>
      <p:sp>
        <p:nvSpPr>
          <p:cNvPr id="8" name="Substituent număr diapozitiv 7">
            <a:extLst>
              <a:ext uri="{FF2B5EF4-FFF2-40B4-BE49-F238E27FC236}">
                <a16:creationId xmlns:a16="http://schemas.microsoft.com/office/drawing/2014/main" id="{45E435C6-FFEA-E244-122B-D7E58D8B0884}"/>
              </a:ext>
            </a:extLst>
          </p:cNvPr>
          <p:cNvSpPr>
            <a:spLocks noGrp="1"/>
          </p:cNvSpPr>
          <p:nvPr>
            <p:ph type="sldNum" sz="quarter" idx="12"/>
          </p:nvPr>
        </p:nvSpPr>
        <p:spPr/>
        <p:txBody>
          <a:bodyPr rtlCol="0"/>
          <a:lstStyle/>
          <a:p>
            <a:pPr rtl="0"/>
            <a:fld id="{8D581BC7-E183-40DB-AC97-C19EA4EB8894}" type="slidenum">
              <a:rPr lang="ro-RO" smtClean="0"/>
              <a:pPr rtl="0"/>
              <a:t>22</a:t>
            </a:fld>
            <a:endParaRPr lang="ro-RO" dirty="0"/>
          </a:p>
        </p:txBody>
      </p:sp>
      <p:sp>
        <p:nvSpPr>
          <p:cNvPr id="3" name="Substituent subsol 6">
            <a:extLst>
              <a:ext uri="{FF2B5EF4-FFF2-40B4-BE49-F238E27FC236}">
                <a16:creationId xmlns:a16="http://schemas.microsoft.com/office/drawing/2014/main" id="{6EE23534-D353-10C3-0950-E9B027B5DCC8}"/>
              </a:ext>
            </a:extLst>
          </p:cNvPr>
          <p:cNvSpPr>
            <a:spLocks noGrp="1"/>
          </p:cNvSpPr>
          <p:nvPr>
            <p:ph type="ftr" sz="quarter" idx="11"/>
          </p:nvPr>
        </p:nvSpPr>
        <p:spPr>
          <a:xfrm>
            <a:off x="1169961" y="5878720"/>
            <a:ext cx="2049894" cy="297307"/>
          </a:xfrm>
        </p:spPr>
        <p:txBody>
          <a:bodyPr rtlCol="0"/>
          <a:lstStyle/>
          <a:p>
            <a:pPr rtl="0"/>
            <a:r>
              <a:rPr lang="ro-RO" dirty="0"/>
              <a:t>Tipuri de </a:t>
            </a:r>
            <a:r>
              <a:rPr lang="ro-RO" dirty="0" err="1"/>
              <a:t>robineți</a:t>
            </a:r>
            <a:endParaRPr lang="ro-RO" dirty="0"/>
          </a:p>
        </p:txBody>
      </p:sp>
      <p:sp>
        <p:nvSpPr>
          <p:cNvPr id="11" name="CasetăText 10">
            <a:extLst>
              <a:ext uri="{FF2B5EF4-FFF2-40B4-BE49-F238E27FC236}">
                <a16:creationId xmlns:a16="http://schemas.microsoft.com/office/drawing/2014/main" id="{1BD1CDEB-D648-CC16-4E44-BD50F42FB346}"/>
              </a:ext>
            </a:extLst>
          </p:cNvPr>
          <p:cNvSpPr txBox="1"/>
          <p:nvPr/>
        </p:nvSpPr>
        <p:spPr>
          <a:xfrm>
            <a:off x="5227018" y="4938456"/>
            <a:ext cx="4427056" cy="369332"/>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14 </a:t>
            </a:r>
            <a:r>
              <a:rPr lang="ro-RO" b="1" dirty="0">
                <a:solidFill>
                  <a:schemeClr val="bg2"/>
                </a:solidFill>
              </a:rPr>
              <a:t>Robinet cu 3 căi</a:t>
            </a:r>
            <a:r>
              <a:rPr lang="en-US" b="1" dirty="0">
                <a:solidFill>
                  <a:schemeClr val="bg2"/>
                </a:solidFill>
              </a:rPr>
              <a:t> </a:t>
            </a:r>
            <a:r>
              <a:rPr lang="ro-RO" b="1" dirty="0">
                <a:solidFill>
                  <a:schemeClr val="bg2"/>
                </a:solidFill>
                <a:ea typeface="Calibri" panose="020F0502020204030204" pitchFamily="34" charset="0"/>
                <a:cs typeface="Calibri" panose="020F0502020204030204" pitchFamily="34" charset="0"/>
              </a:rPr>
              <a:t>[</a:t>
            </a:r>
            <a:r>
              <a:rPr lang="ro-RO" b="1" dirty="0">
                <a:solidFill>
                  <a:schemeClr val="bg2"/>
                </a:solidFill>
                <a:ea typeface="Calibri" panose="020F0502020204030204" pitchFamily="34" charset="0"/>
                <a:cs typeface="Calibri" panose="020F0502020204030204" pitchFamily="34" charset="0"/>
                <a:hlinkClick r:id="rId3"/>
              </a:rPr>
              <a:t>ifluid.ro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13" name="CasetăText 12">
            <a:extLst>
              <a:ext uri="{FF2B5EF4-FFF2-40B4-BE49-F238E27FC236}">
                <a16:creationId xmlns:a16="http://schemas.microsoft.com/office/drawing/2014/main" id="{44F0B87C-3BA4-FD63-088E-96DECC580595}"/>
              </a:ext>
            </a:extLst>
          </p:cNvPr>
          <p:cNvSpPr txBox="1"/>
          <p:nvPr/>
        </p:nvSpPr>
        <p:spPr>
          <a:xfrm>
            <a:off x="655296" y="311705"/>
            <a:ext cx="6099242" cy="369332"/>
          </a:xfrm>
          <a:prstGeom prst="rect">
            <a:avLst/>
          </a:prstGeom>
          <a:noFill/>
        </p:spPr>
        <p:txBody>
          <a:bodyPr wrap="square">
            <a:spAutoFit/>
          </a:bodyPr>
          <a:lstStyle/>
          <a:p>
            <a:r>
              <a:rPr lang="ro-RO" b="1" dirty="0">
                <a:solidFill>
                  <a:schemeClr val="bg2"/>
                </a:solidFill>
              </a:rPr>
              <a:t>VIII. Robinet cu 3 căi</a:t>
            </a:r>
          </a:p>
        </p:txBody>
      </p:sp>
      <p:pic>
        <p:nvPicPr>
          <p:cNvPr id="6146" name="Picture 2" descr="Robinete cu 3 si 4 cai">
            <a:extLst>
              <a:ext uri="{FF2B5EF4-FFF2-40B4-BE49-F238E27FC236}">
                <a16:creationId xmlns:a16="http://schemas.microsoft.com/office/drawing/2014/main" id="{AE3ACD62-25D9-34FA-C125-3B86086EE9B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4369"/>
          <a:stretch/>
        </p:blipFill>
        <p:spPr bwMode="auto">
          <a:xfrm>
            <a:off x="4831082" y="666446"/>
            <a:ext cx="4740672" cy="4328793"/>
          </a:xfrm>
          <a:prstGeom prst="rect">
            <a:avLst/>
          </a:prstGeom>
          <a:noFill/>
          <a:extLst>
            <a:ext uri="{909E8E84-426E-40DD-AFC4-6F175D3DCCD1}">
              <a14:hiddenFill xmlns:a14="http://schemas.microsoft.com/office/drawing/2010/main">
                <a:solidFill>
                  <a:srgbClr val="FFFFFF"/>
                </a:solidFill>
              </a14:hiddenFill>
            </a:ext>
          </a:extLst>
        </p:spPr>
      </p:pic>
      <p:sp>
        <p:nvSpPr>
          <p:cNvPr id="4" name="CasetăText 3">
            <a:extLst>
              <a:ext uri="{FF2B5EF4-FFF2-40B4-BE49-F238E27FC236}">
                <a16:creationId xmlns:a16="http://schemas.microsoft.com/office/drawing/2014/main" id="{84733974-6542-AB75-D193-5C04D6E877B1}"/>
              </a:ext>
            </a:extLst>
          </p:cNvPr>
          <p:cNvSpPr txBox="1"/>
          <p:nvPr/>
        </p:nvSpPr>
        <p:spPr>
          <a:xfrm>
            <a:off x="778643" y="1173807"/>
            <a:ext cx="6099242" cy="4195700"/>
          </a:xfrm>
          <a:prstGeom prst="rect">
            <a:avLst/>
          </a:prstGeom>
          <a:noFill/>
        </p:spPr>
        <p:txBody>
          <a:bodyPr wrap="square">
            <a:spAutoFit/>
          </a:bodyPr>
          <a:lstStyle/>
          <a:p>
            <a:pPr algn="l" fontAlgn="base">
              <a:lnSpc>
                <a:spcPct val="150000"/>
              </a:lnSpc>
            </a:pPr>
            <a:r>
              <a:rPr lang="ro-RO" b="1" i="0" dirty="0">
                <a:effectLst/>
              </a:rPr>
              <a:t>Tip constructiv:</a:t>
            </a:r>
            <a:endParaRPr lang="ro-RO" b="0" i="0" dirty="0">
              <a:effectLst/>
            </a:endParaRPr>
          </a:p>
          <a:p>
            <a:pPr algn="l" fontAlgn="base">
              <a:lnSpc>
                <a:spcPct val="150000"/>
              </a:lnSpc>
              <a:buFont typeface="Arial" panose="020B0604020202020204" pitchFamily="34" charset="0"/>
              <a:buChar char="•"/>
            </a:pPr>
            <a:r>
              <a:rPr lang="ro-RO" b="0" i="0" dirty="0">
                <a:effectLst/>
              </a:rPr>
              <a:t> cu capete filetate</a:t>
            </a:r>
          </a:p>
          <a:p>
            <a:pPr algn="l" fontAlgn="base">
              <a:lnSpc>
                <a:spcPct val="150000"/>
              </a:lnSpc>
              <a:buFont typeface="Arial" panose="020B0604020202020204" pitchFamily="34" charset="0"/>
              <a:buChar char="•"/>
            </a:pPr>
            <a:r>
              <a:rPr lang="ro-RO" b="0" i="0" dirty="0">
                <a:effectLst/>
              </a:rPr>
              <a:t> cu capete pentru sudura</a:t>
            </a:r>
          </a:p>
          <a:p>
            <a:pPr algn="l" fontAlgn="base">
              <a:lnSpc>
                <a:spcPct val="150000"/>
              </a:lnSpc>
              <a:buFont typeface="Arial" panose="020B0604020202020204" pitchFamily="34" charset="0"/>
              <a:buChar char="•"/>
            </a:pPr>
            <a:r>
              <a:rPr lang="ro-RO" b="0" i="0" dirty="0">
                <a:effectLst/>
              </a:rPr>
              <a:t> cu flanșe</a:t>
            </a:r>
          </a:p>
          <a:p>
            <a:pPr algn="l" fontAlgn="base">
              <a:lnSpc>
                <a:spcPct val="150000"/>
              </a:lnSpc>
            </a:pPr>
            <a:r>
              <a:rPr lang="ro-RO" b="1" i="0" dirty="0">
                <a:effectLst/>
              </a:rPr>
              <a:t>Diametre: </a:t>
            </a:r>
            <a:r>
              <a:rPr lang="ro-RO" b="0" i="0" dirty="0">
                <a:effectLst/>
              </a:rPr>
              <a:t>DN15 ÷ DN250</a:t>
            </a:r>
          </a:p>
          <a:p>
            <a:pPr algn="l" fontAlgn="base">
              <a:lnSpc>
                <a:spcPct val="150000"/>
              </a:lnSpc>
            </a:pPr>
            <a:r>
              <a:rPr lang="ro-RO" b="1" i="0" dirty="0">
                <a:effectLst/>
              </a:rPr>
              <a:t>Presiune: </a:t>
            </a:r>
            <a:r>
              <a:rPr lang="ro-RO" b="0" i="0" dirty="0">
                <a:effectLst/>
              </a:rPr>
              <a:t>PN16 ÷ PN100</a:t>
            </a:r>
          </a:p>
          <a:p>
            <a:pPr algn="l" fontAlgn="base">
              <a:lnSpc>
                <a:spcPct val="150000"/>
              </a:lnSpc>
            </a:pPr>
            <a:r>
              <a:rPr lang="ro-RO" b="1" i="0" dirty="0">
                <a:effectLst/>
              </a:rPr>
              <a:t>Temperatura: </a:t>
            </a:r>
            <a:r>
              <a:rPr lang="ro-RO" b="0" i="0" dirty="0">
                <a:effectLst/>
              </a:rPr>
              <a:t>– 50 °C ÷ 250 °C</a:t>
            </a:r>
          </a:p>
          <a:p>
            <a:pPr algn="l" fontAlgn="base">
              <a:lnSpc>
                <a:spcPct val="150000"/>
              </a:lnSpc>
            </a:pPr>
            <a:r>
              <a:rPr lang="ro-RO" b="1" i="0" dirty="0">
                <a:effectLst/>
              </a:rPr>
              <a:t>Corp: </a:t>
            </a:r>
            <a:r>
              <a:rPr lang="ro-RO" b="0" i="0" dirty="0">
                <a:effectLst/>
              </a:rPr>
              <a:t>fonta ductila, otel carbon, otel inox, etc.</a:t>
            </a:r>
          </a:p>
          <a:p>
            <a:pPr algn="l" fontAlgn="base">
              <a:lnSpc>
                <a:spcPct val="150000"/>
              </a:lnSpc>
            </a:pPr>
            <a:r>
              <a:rPr lang="ro-RO" b="1" i="0" dirty="0">
                <a:effectLst/>
              </a:rPr>
              <a:t>Sfera: </a:t>
            </a:r>
            <a:r>
              <a:rPr lang="ro-RO" b="0" i="0" dirty="0">
                <a:effectLst/>
              </a:rPr>
              <a:t>otel carbon cromat dur, otel inox, etc</a:t>
            </a:r>
          </a:p>
          <a:p>
            <a:pPr algn="l" fontAlgn="base">
              <a:lnSpc>
                <a:spcPct val="150000"/>
              </a:lnSpc>
            </a:pPr>
            <a:r>
              <a:rPr lang="ro-RO" b="1" i="0" dirty="0">
                <a:effectLst/>
              </a:rPr>
              <a:t>Etanșare: </a:t>
            </a:r>
            <a:r>
              <a:rPr lang="ro-RO" b="0" i="0" dirty="0">
                <a:effectLst/>
              </a:rPr>
              <a:t>PTFE sau metal</a:t>
            </a:r>
          </a:p>
        </p:txBody>
      </p:sp>
      <p:sp>
        <p:nvSpPr>
          <p:cNvPr id="10" name="CasetăText 9">
            <a:extLst>
              <a:ext uri="{FF2B5EF4-FFF2-40B4-BE49-F238E27FC236}">
                <a16:creationId xmlns:a16="http://schemas.microsoft.com/office/drawing/2014/main" id="{5332653E-EF44-0093-728F-08A8EC093727}"/>
              </a:ext>
            </a:extLst>
          </p:cNvPr>
          <p:cNvSpPr txBox="1"/>
          <p:nvPr/>
        </p:nvSpPr>
        <p:spPr>
          <a:xfrm>
            <a:off x="9448407" y="311705"/>
            <a:ext cx="2473821" cy="2533707"/>
          </a:xfrm>
          <a:prstGeom prst="rect">
            <a:avLst/>
          </a:prstGeom>
          <a:noFill/>
        </p:spPr>
        <p:txBody>
          <a:bodyPr wrap="square">
            <a:spAutoFit/>
          </a:bodyPr>
          <a:lstStyle/>
          <a:p>
            <a:pPr algn="l" fontAlgn="base">
              <a:lnSpc>
                <a:spcPct val="150000"/>
              </a:lnSpc>
            </a:pPr>
            <a:r>
              <a:rPr lang="ro-RO" b="1" i="0" dirty="0" err="1">
                <a:solidFill>
                  <a:schemeClr val="tx2"/>
                </a:solidFill>
                <a:effectLst/>
              </a:rPr>
              <a:t>Actionare</a:t>
            </a:r>
            <a:r>
              <a:rPr lang="ro-RO" b="1" i="0" dirty="0">
                <a:solidFill>
                  <a:schemeClr val="tx2"/>
                </a:solidFill>
                <a:effectLst/>
              </a:rPr>
              <a:t>:</a:t>
            </a:r>
            <a:endParaRPr lang="ro-RO" b="0" i="0" dirty="0">
              <a:solidFill>
                <a:schemeClr val="tx2"/>
              </a:solidFill>
              <a:effectLst/>
            </a:endParaRPr>
          </a:p>
          <a:p>
            <a:pPr algn="l" fontAlgn="base">
              <a:lnSpc>
                <a:spcPct val="150000"/>
              </a:lnSpc>
            </a:pPr>
            <a:r>
              <a:rPr lang="ro-RO" b="1" i="0" dirty="0">
                <a:solidFill>
                  <a:schemeClr val="tx2"/>
                </a:solidFill>
                <a:effectLst/>
              </a:rPr>
              <a:t>– </a:t>
            </a:r>
            <a:r>
              <a:rPr lang="ro-RO" b="0" i="0" dirty="0">
                <a:solidFill>
                  <a:schemeClr val="tx2"/>
                </a:solidFill>
                <a:effectLst/>
              </a:rPr>
              <a:t>manuala cu levier, roata de manevra cu reductor</a:t>
            </a:r>
            <a:br>
              <a:rPr lang="ro-RO" b="0" i="0" dirty="0">
                <a:solidFill>
                  <a:schemeClr val="tx2"/>
                </a:solidFill>
                <a:effectLst/>
              </a:rPr>
            </a:br>
            <a:r>
              <a:rPr lang="ro-RO" b="1" i="0" dirty="0">
                <a:solidFill>
                  <a:schemeClr val="tx2"/>
                </a:solidFill>
                <a:effectLst/>
              </a:rPr>
              <a:t>– </a:t>
            </a:r>
            <a:r>
              <a:rPr lang="ro-RO" b="0" i="0" dirty="0">
                <a:solidFill>
                  <a:schemeClr val="tx2"/>
                </a:solidFill>
                <a:effectLst/>
              </a:rPr>
              <a:t>pneumatica</a:t>
            </a:r>
            <a:br>
              <a:rPr lang="ro-RO" b="0" i="0" dirty="0">
                <a:solidFill>
                  <a:schemeClr val="tx2"/>
                </a:solidFill>
                <a:effectLst/>
              </a:rPr>
            </a:br>
            <a:r>
              <a:rPr lang="ro-RO" b="1" i="0" dirty="0">
                <a:solidFill>
                  <a:schemeClr val="tx2"/>
                </a:solidFill>
                <a:effectLst/>
              </a:rPr>
              <a:t>– </a:t>
            </a:r>
            <a:r>
              <a:rPr lang="ro-RO" b="0" i="0" dirty="0">
                <a:solidFill>
                  <a:schemeClr val="tx2"/>
                </a:solidFill>
                <a:effectLst/>
              </a:rPr>
              <a:t>electrica</a:t>
            </a:r>
          </a:p>
        </p:txBody>
      </p:sp>
    </p:spTree>
    <p:extLst>
      <p:ext uri="{BB962C8B-B14F-4D97-AF65-F5344CB8AC3E}">
        <p14:creationId xmlns:p14="http://schemas.microsoft.com/office/powerpoint/2010/main" val="22625098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487B7-1481-24A3-9BF8-563950E570D9}"/>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5F33D861-C900-8E37-544D-227B02E519AF}"/>
              </a:ext>
            </a:extLst>
          </p:cNvPr>
          <p:cNvSpPr>
            <a:spLocks noGrp="1"/>
          </p:cNvSpPr>
          <p:nvPr>
            <p:ph type="dt" sz="half" idx="10"/>
          </p:nvPr>
        </p:nvSpPr>
        <p:spPr/>
        <p:txBody>
          <a:bodyPr rtlCol="0"/>
          <a:lstStyle/>
          <a:p>
            <a:pPr rtl="0"/>
            <a:r>
              <a:rPr lang="ro-RO" dirty="0"/>
              <a:t>26.11.2025</a:t>
            </a:r>
          </a:p>
        </p:txBody>
      </p:sp>
      <p:sp>
        <p:nvSpPr>
          <p:cNvPr id="8" name="Substituent număr diapozitiv 7">
            <a:extLst>
              <a:ext uri="{FF2B5EF4-FFF2-40B4-BE49-F238E27FC236}">
                <a16:creationId xmlns:a16="http://schemas.microsoft.com/office/drawing/2014/main" id="{971A2646-DDFE-2E77-7EB0-D85861F20AC5}"/>
              </a:ext>
            </a:extLst>
          </p:cNvPr>
          <p:cNvSpPr>
            <a:spLocks noGrp="1"/>
          </p:cNvSpPr>
          <p:nvPr>
            <p:ph type="sldNum" sz="quarter" idx="12"/>
          </p:nvPr>
        </p:nvSpPr>
        <p:spPr/>
        <p:txBody>
          <a:bodyPr rtlCol="0"/>
          <a:lstStyle/>
          <a:p>
            <a:pPr rtl="0"/>
            <a:fld id="{8D581BC7-E183-40DB-AC97-C19EA4EB8894}" type="slidenum">
              <a:rPr lang="ro-RO" smtClean="0"/>
              <a:pPr rtl="0"/>
              <a:t>23</a:t>
            </a:fld>
            <a:endParaRPr lang="ro-RO" dirty="0"/>
          </a:p>
        </p:txBody>
      </p:sp>
      <p:sp>
        <p:nvSpPr>
          <p:cNvPr id="3" name="Substituent subsol 6">
            <a:extLst>
              <a:ext uri="{FF2B5EF4-FFF2-40B4-BE49-F238E27FC236}">
                <a16:creationId xmlns:a16="http://schemas.microsoft.com/office/drawing/2014/main" id="{06403D63-5494-6801-9E57-83BF442021C6}"/>
              </a:ext>
            </a:extLst>
          </p:cNvPr>
          <p:cNvSpPr>
            <a:spLocks noGrp="1"/>
          </p:cNvSpPr>
          <p:nvPr>
            <p:ph type="ftr" sz="quarter" idx="11"/>
          </p:nvPr>
        </p:nvSpPr>
        <p:spPr>
          <a:xfrm>
            <a:off x="1169961" y="5878720"/>
            <a:ext cx="2049894" cy="297307"/>
          </a:xfrm>
        </p:spPr>
        <p:txBody>
          <a:bodyPr rtlCol="0"/>
          <a:lstStyle/>
          <a:p>
            <a:pPr rtl="0"/>
            <a:r>
              <a:rPr lang="ro-RO" dirty="0"/>
              <a:t>Tipuri de </a:t>
            </a:r>
            <a:r>
              <a:rPr lang="ro-RO" dirty="0" err="1"/>
              <a:t>robineți</a:t>
            </a:r>
            <a:endParaRPr lang="ro-RO" dirty="0"/>
          </a:p>
        </p:txBody>
      </p:sp>
      <p:sp>
        <p:nvSpPr>
          <p:cNvPr id="4" name="CasetăText 3">
            <a:extLst>
              <a:ext uri="{FF2B5EF4-FFF2-40B4-BE49-F238E27FC236}">
                <a16:creationId xmlns:a16="http://schemas.microsoft.com/office/drawing/2014/main" id="{765E6756-F1A3-733E-ED53-1DA5BEBFFB6E}"/>
              </a:ext>
            </a:extLst>
          </p:cNvPr>
          <p:cNvSpPr txBox="1"/>
          <p:nvPr/>
        </p:nvSpPr>
        <p:spPr>
          <a:xfrm>
            <a:off x="3259538" y="5774930"/>
            <a:ext cx="5672919"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8  Cum funcționează robinetul cu 3 căi [</a:t>
            </a:r>
            <a:r>
              <a:rPr lang="ro-RO" b="1" dirty="0">
                <a:solidFill>
                  <a:schemeClr val="bg2"/>
                </a:solidFill>
                <a:ea typeface="Calibri" panose="020F0502020204030204" pitchFamily="34" charset="0"/>
                <a:cs typeface="Calibri" panose="020F0502020204030204" pitchFamily="34" charset="0"/>
                <a:hlinkClick r:id="rId4"/>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pic>
        <p:nvPicPr>
          <p:cNvPr id="5" name="Media online 4" title="3-Way Ball Valves. T-Port and L-Port Valves">
            <a:hlinkClick r:id="" action="ppaction://media"/>
            <a:extLst>
              <a:ext uri="{FF2B5EF4-FFF2-40B4-BE49-F238E27FC236}">
                <a16:creationId xmlns:a16="http://schemas.microsoft.com/office/drawing/2014/main" id="{A27824A6-26AD-6615-2A4A-DCCCEA61C036}"/>
              </a:ext>
            </a:extLst>
          </p:cNvPr>
          <p:cNvPicPr>
            <a:picLocks noRot="1" noChangeAspect="1"/>
          </p:cNvPicPr>
          <p:nvPr>
            <a:videoFile r:link="rId1"/>
          </p:nvPr>
        </p:nvPicPr>
        <p:blipFill>
          <a:blip r:embed="rId5"/>
          <a:stretch>
            <a:fillRect/>
          </a:stretch>
        </p:blipFill>
        <p:spPr>
          <a:xfrm>
            <a:off x="1261114" y="315783"/>
            <a:ext cx="9669766" cy="5459147"/>
          </a:xfrm>
          <a:prstGeom prst="rect">
            <a:avLst/>
          </a:prstGeom>
        </p:spPr>
      </p:pic>
    </p:spTree>
    <p:extLst>
      <p:ext uri="{BB962C8B-B14F-4D97-AF65-F5344CB8AC3E}">
        <p14:creationId xmlns:p14="http://schemas.microsoft.com/office/powerpoint/2010/main" val="84191616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487B7-1481-24A3-9BF8-563950E570D9}"/>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5F33D861-C900-8E37-544D-227B02E519AF}"/>
              </a:ext>
            </a:extLst>
          </p:cNvPr>
          <p:cNvSpPr>
            <a:spLocks noGrp="1"/>
          </p:cNvSpPr>
          <p:nvPr>
            <p:ph type="dt" sz="half" idx="10"/>
          </p:nvPr>
        </p:nvSpPr>
        <p:spPr/>
        <p:txBody>
          <a:bodyPr rtlCol="0"/>
          <a:lstStyle/>
          <a:p>
            <a:pPr rtl="0"/>
            <a:r>
              <a:rPr lang="ro-RO" dirty="0"/>
              <a:t>26.11.2025</a:t>
            </a:r>
          </a:p>
        </p:txBody>
      </p:sp>
      <p:sp>
        <p:nvSpPr>
          <p:cNvPr id="8" name="Substituent număr diapozitiv 7">
            <a:extLst>
              <a:ext uri="{FF2B5EF4-FFF2-40B4-BE49-F238E27FC236}">
                <a16:creationId xmlns:a16="http://schemas.microsoft.com/office/drawing/2014/main" id="{971A2646-DDFE-2E77-7EB0-D85861F20AC5}"/>
              </a:ext>
            </a:extLst>
          </p:cNvPr>
          <p:cNvSpPr>
            <a:spLocks noGrp="1"/>
          </p:cNvSpPr>
          <p:nvPr>
            <p:ph type="sldNum" sz="quarter" idx="12"/>
          </p:nvPr>
        </p:nvSpPr>
        <p:spPr/>
        <p:txBody>
          <a:bodyPr rtlCol="0"/>
          <a:lstStyle/>
          <a:p>
            <a:pPr rtl="0"/>
            <a:fld id="{8D581BC7-E183-40DB-AC97-C19EA4EB8894}" type="slidenum">
              <a:rPr lang="ro-RO" smtClean="0"/>
              <a:pPr rtl="0"/>
              <a:t>24</a:t>
            </a:fld>
            <a:endParaRPr lang="ro-RO" dirty="0"/>
          </a:p>
        </p:txBody>
      </p:sp>
      <p:sp>
        <p:nvSpPr>
          <p:cNvPr id="3" name="Substituent subsol 6">
            <a:extLst>
              <a:ext uri="{FF2B5EF4-FFF2-40B4-BE49-F238E27FC236}">
                <a16:creationId xmlns:a16="http://schemas.microsoft.com/office/drawing/2014/main" id="{06403D63-5494-6801-9E57-83BF442021C6}"/>
              </a:ext>
            </a:extLst>
          </p:cNvPr>
          <p:cNvSpPr>
            <a:spLocks noGrp="1"/>
          </p:cNvSpPr>
          <p:nvPr>
            <p:ph type="ftr" sz="quarter" idx="11"/>
          </p:nvPr>
        </p:nvSpPr>
        <p:spPr>
          <a:xfrm>
            <a:off x="1169961" y="5878720"/>
            <a:ext cx="2049894" cy="297307"/>
          </a:xfrm>
        </p:spPr>
        <p:txBody>
          <a:bodyPr rtlCol="0"/>
          <a:lstStyle/>
          <a:p>
            <a:pPr rtl="0"/>
            <a:r>
              <a:rPr lang="ro-RO" dirty="0"/>
              <a:t>Procesul de fabricație</a:t>
            </a:r>
          </a:p>
        </p:txBody>
      </p:sp>
      <p:sp>
        <p:nvSpPr>
          <p:cNvPr id="4" name="CasetăText 3">
            <a:extLst>
              <a:ext uri="{FF2B5EF4-FFF2-40B4-BE49-F238E27FC236}">
                <a16:creationId xmlns:a16="http://schemas.microsoft.com/office/drawing/2014/main" id="{765E6756-F1A3-733E-ED53-1DA5BEBFFB6E}"/>
              </a:ext>
            </a:extLst>
          </p:cNvPr>
          <p:cNvSpPr txBox="1"/>
          <p:nvPr/>
        </p:nvSpPr>
        <p:spPr>
          <a:xfrm>
            <a:off x="3259538" y="5774930"/>
            <a:ext cx="5672919" cy="369332"/>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9  Cum se fabrică vanele [</a:t>
            </a:r>
            <a:r>
              <a:rPr lang="ro-RO" b="1" dirty="0">
                <a:solidFill>
                  <a:schemeClr val="bg2"/>
                </a:solidFill>
                <a:ea typeface="Calibri" panose="020F0502020204030204" pitchFamily="34" charset="0"/>
                <a:cs typeface="Calibri" panose="020F0502020204030204" pitchFamily="34" charset="0"/>
                <a:hlinkClick r:id="rId4"/>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pic>
        <p:nvPicPr>
          <p:cNvPr id="7" name="Media online 6" title="How Industrial Valves Are Made in Factory | Valve Manufacturing Process">
            <a:hlinkClick r:id="" action="ppaction://media"/>
            <a:extLst>
              <a:ext uri="{FF2B5EF4-FFF2-40B4-BE49-F238E27FC236}">
                <a16:creationId xmlns:a16="http://schemas.microsoft.com/office/drawing/2014/main" id="{4FE931F4-4D5F-5B96-F3FE-749090638226}"/>
              </a:ext>
            </a:extLst>
          </p:cNvPr>
          <p:cNvPicPr>
            <a:picLocks noRot="1" noChangeAspect="1"/>
          </p:cNvPicPr>
          <p:nvPr>
            <a:videoFile r:link="rId1"/>
          </p:nvPr>
        </p:nvPicPr>
        <p:blipFill>
          <a:blip r:embed="rId5"/>
          <a:stretch>
            <a:fillRect/>
          </a:stretch>
        </p:blipFill>
        <p:spPr>
          <a:xfrm>
            <a:off x="1257871" y="159779"/>
            <a:ext cx="9676252" cy="5462808"/>
          </a:xfrm>
          <a:prstGeom prst="rect">
            <a:avLst/>
          </a:prstGeom>
        </p:spPr>
      </p:pic>
    </p:spTree>
    <p:extLst>
      <p:ext uri="{BB962C8B-B14F-4D97-AF65-F5344CB8AC3E}">
        <p14:creationId xmlns:p14="http://schemas.microsoft.com/office/powerpoint/2010/main" val="1205774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B35A-7C60-85EF-CE27-367063E2776B}"/>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368B6FAE-B6AE-E862-4429-5AE48ACA72AF}"/>
              </a:ext>
            </a:extLst>
          </p:cNvPr>
          <p:cNvSpPr>
            <a:spLocks noGrp="1"/>
          </p:cNvSpPr>
          <p:nvPr>
            <p:ph type="dt" sz="half" idx="10"/>
          </p:nvPr>
        </p:nvSpPr>
        <p:spPr/>
        <p:txBody>
          <a:bodyPr rtlCol="0"/>
          <a:lstStyle/>
          <a:p>
            <a:pPr rtl="0"/>
            <a:r>
              <a:rPr lang="ro-RO" dirty="0"/>
              <a:t>26.11.2025</a:t>
            </a:r>
          </a:p>
        </p:txBody>
      </p:sp>
      <p:sp>
        <p:nvSpPr>
          <p:cNvPr id="8" name="Substituent număr diapozitiv 7">
            <a:extLst>
              <a:ext uri="{FF2B5EF4-FFF2-40B4-BE49-F238E27FC236}">
                <a16:creationId xmlns:a16="http://schemas.microsoft.com/office/drawing/2014/main" id="{7ABFEA94-2074-C381-EEC8-C1620C730289}"/>
              </a:ext>
            </a:extLst>
          </p:cNvPr>
          <p:cNvSpPr>
            <a:spLocks noGrp="1"/>
          </p:cNvSpPr>
          <p:nvPr>
            <p:ph type="sldNum" sz="quarter" idx="12"/>
          </p:nvPr>
        </p:nvSpPr>
        <p:spPr/>
        <p:txBody>
          <a:bodyPr rtlCol="0"/>
          <a:lstStyle/>
          <a:p>
            <a:pPr rtl="0"/>
            <a:fld id="{8D581BC7-E183-40DB-AC97-C19EA4EB8894}" type="slidenum">
              <a:rPr lang="ro-RO" smtClean="0"/>
              <a:pPr rtl="0"/>
              <a:t>25</a:t>
            </a:fld>
            <a:endParaRPr lang="ro-RO" dirty="0"/>
          </a:p>
        </p:txBody>
      </p:sp>
      <p:sp>
        <p:nvSpPr>
          <p:cNvPr id="5" name="CasetăText 4">
            <a:extLst>
              <a:ext uri="{FF2B5EF4-FFF2-40B4-BE49-F238E27FC236}">
                <a16:creationId xmlns:a16="http://schemas.microsoft.com/office/drawing/2014/main" id="{A485F67B-50B6-3C84-3784-B34B49ECF4A2}"/>
              </a:ext>
            </a:extLst>
          </p:cNvPr>
          <p:cNvSpPr txBox="1"/>
          <p:nvPr/>
        </p:nvSpPr>
        <p:spPr>
          <a:xfrm>
            <a:off x="656616" y="390572"/>
            <a:ext cx="10697183" cy="369332"/>
          </a:xfrm>
          <a:prstGeom prst="rect">
            <a:avLst/>
          </a:prstGeom>
          <a:noFill/>
        </p:spPr>
        <p:txBody>
          <a:bodyPr wrap="square">
            <a:spAutoFit/>
          </a:bodyPr>
          <a:lstStyle/>
          <a:p>
            <a:r>
              <a:rPr lang="ro-RO" b="1" dirty="0">
                <a:solidFill>
                  <a:schemeClr val="bg2"/>
                </a:solidFill>
              </a:rPr>
              <a:t>Alegerea </a:t>
            </a:r>
            <a:r>
              <a:rPr lang="ro-RO" b="1" dirty="0" err="1">
                <a:solidFill>
                  <a:schemeClr val="bg2"/>
                </a:solidFill>
              </a:rPr>
              <a:t>robineților</a:t>
            </a:r>
            <a:r>
              <a:rPr lang="ro-RO" b="1" dirty="0">
                <a:solidFill>
                  <a:schemeClr val="bg2"/>
                </a:solidFill>
              </a:rPr>
              <a:t> și vanelor </a:t>
            </a:r>
            <a:r>
              <a:rPr lang="ro-RO" dirty="0">
                <a:solidFill>
                  <a:schemeClr val="bg2"/>
                </a:solidFill>
              </a:rPr>
              <a:t>pentru diverse aplicații depinde de mai mulți factori tehnici și specifici aplicației.</a:t>
            </a:r>
          </a:p>
        </p:txBody>
      </p:sp>
      <p:sp>
        <p:nvSpPr>
          <p:cNvPr id="10" name="CasetăText 9">
            <a:extLst>
              <a:ext uri="{FF2B5EF4-FFF2-40B4-BE49-F238E27FC236}">
                <a16:creationId xmlns:a16="http://schemas.microsoft.com/office/drawing/2014/main" id="{339A5BD2-8536-AB8C-E8D8-C636E540DA6C}"/>
              </a:ext>
            </a:extLst>
          </p:cNvPr>
          <p:cNvSpPr txBox="1"/>
          <p:nvPr/>
        </p:nvSpPr>
        <p:spPr>
          <a:xfrm>
            <a:off x="573121" y="933885"/>
            <a:ext cx="11045758" cy="1754326"/>
          </a:xfrm>
          <a:prstGeom prst="rect">
            <a:avLst/>
          </a:prstGeom>
          <a:noFill/>
        </p:spPr>
        <p:txBody>
          <a:bodyPr wrap="square">
            <a:spAutoFit/>
          </a:bodyPr>
          <a:lstStyle/>
          <a:p>
            <a:r>
              <a:rPr lang="ro-RO" b="1" dirty="0">
                <a:solidFill>
                  <a:schemeClr val="bg2"/>
                </a:solidFill>
              </a:rPr>
              <a:t>1. Tipul de fluid</a:t>
            </a:r>
          </a:p>
          <a:p>
            <a:pPr>
              <a:buFont typeface="Arial" panose="020B0604020202020204" pitchFamily="34" charset="0"/>
              <a:buChar char="•"/>
            </a:pPr>
            <a:r>
              <a:rPr lang="ro-RO" b="1" dirty="0"/>
              <a:t>Apă potabilă:</a:t>
            </a:r>
            <a:r>
              <a:rPr lang="ro-RO" dirty="0"/>
              <a:t> Se aleg </a:t>
            </a:r>
            <a:r>
              <a:rPr lang="ro-RO" dirty="0" err="1"/>
              <a:t>robineți</a:t>
            </a:r>
            <a:r>
              <a:rPr lang="ro-RO" dirty="0"/>
              <a:t> și vane din materiale sigure pentru contact cu apa (alamă, inox).</a:t>
            </a:r>
          </a:p>
          <a:p>
            <a:pPr>
              <a:buFont typeface="Arial" panose="020B0604020202020204" pitchFamily="34" charset="0"/>
              <a:buChar char="•"/>
            </a:pPr>
            <a:r>
              <a:rPr lang="ro-RO" b="1" dirty="0"/>
              <a:t>Apă uzată:</a:t>
            </a:r>
            <a:r>
              <a:rPr lang="ro-RO" dirty="0"/>
              <a:t> Necesită vane rezistente la coroziune (PVC, fontă, oțel).</a:t>
            </a:r>
          </a:p>
          <a:p>
            <a:pPr>
              <a:buFont typeface="Arial" panose="020B0604020202020204" pitchFamily="34" charset="0"/>
              <a:buChar char="•"/>
            </a:pPr>
            <a:r>
              <a:rPr lang="ro-RO" b="1" dirty="0"/>
              <a:t>Gaze:</a:t>
            </a:r>
            <a:r>
              <a:rPr lang="ro-RO" dirty="0"/>
              <a:t> Se folosesc </a:t>
            </a:r>
            <a:r>
              <a:rPr lang="ro-RO" dirty="0" err="1"/>
              <a:t>robineți</a:t>
            </a:r>
            <a:r>
              <a:rPr lang="ro-RO" dirty="0"/>
              <a:t>/vane cu certificări speciale (ex. DIN EN 331 pentru gaz).</a:t>
            </a:r>
          </a:p>
          <a:p>
            <a:pPr>
              <a:buFont typeface="Arial" panose="020B0604020202020204" pitchFamily="34" charset="0"/>
              <a:buChar char="•"/>
            </a:pPr>
            <a:r>
              <a:rPr lang="ro-RO" b="1" dirty="0"/>
              <a:t>Substanțe chimice:</a:t>
            </a:r>
            <a:r>
              <a:rPr lang="ro-RO" dirty="0"/>
              <a:t> Alegerea depinde de compatibilitatea chimică; de exemplu, PVC pentru acizi slab concentrați, oțel inoxidabil pentru medii agresive.</a:t>
            </a:r>
          </a:p>
        </p:txBody>
      </p:sp>
      <p:sp>
        <p:nvSpPr>
          <p:cNvPr id="12" name="CasetăText 11">
            <a:extLst>
              <a:ext uri="{FF2B5EF4-FFF2-40B4-BE49-F238E27FC236}">
                <a16:creationId xmlns:a16="http://schemas.microsoft.com/office/drawing/2014/main" id="{236F0670-4365-30DC-22CA-7B40320F5458}"/>
              </a:ext>
            </a:extLst>
          </p:cNvPr>
          <p:cNvSpPr txBox="1"/>
          <p:nvPr/>
        </p:nvSpPr>
        <p:spPr>
          <a:xfrm>
            <a:off x="578794" y="2816187"/>
            <a:ext cx="11123578" cy="1477328"/>
          </a:xfrm>
          <a:prstGeom prst="rect">
            <a:avLst/>
          </a:prstGeom>
          <a:noFill/>
        </p:spPr>
        <p:txBody>
          <a:bodyPr wrap="square">
            <a:spAutoFit/>
          </a:bodyPr>
          <a:lstStyle/>
          <a:p>
            <a:r>
              <a:rPr lang="ro-RO" b="1" dirty="0">
                <a:solidFill>
                  <a:schemeClr val="bg2"/>
                </a:solidFill>
              </a:rPr>
              <a:t>2. Presiunea de operare</a:t>
            </a:r>
          </a:p>
          <a:p>
            <a:pPr>
              <a:buFont typeface="Arial" panose="020B0604020202020204" pitchFamily="34" charset="0"/>
              <a:buChar char="•"/>
            </a:pPr>
            <a:r>
              <a:rPr lang="ro-RO" dirty="0"/>
              <a:t>Fiecare robinet/vană este proiectat să suporte o anumită presiune nominală (</a:t>
            </a:r>
            <a:r>
              <a:rPr lang="ro-RO" b="1" dirty="0"/>
              <a:t>PN - presiunea nominală</a:t>
            </a:r>
            <a:r>
              <a:rPr lang="ro-RO" dirty="0"/>
              <a:t>). Exemple:</a:t>
            </a:r>
          </a:p>
          <a:p>
            <a:pPr marL="742950" lvl="1" indent="-285750">
              <a:buFont typeface="Arial" panose="020B0604020202020204" pitchFamily="34" charset="0"/>
              <a:buChar char="•"/>
            </a:pPr>
            <a:r>
              <a:rPr lang="ro-RO" b="1" dirty="0"/>
              <a:t>PN6/PN10:</a:t>
            </a:r>
            <a:r>
              <a:rPr lang="ro-RO" dirty="0"/>
              <a:t> Pentru sisteme cu presiuni mici (ex. irigații).</a:t>
            </a:r>
          </a:p>
          <a:p>
            <a:pPr marL="742950" lvl="1" indent="-285750">
              <a:buFont typeface="Arial" panose="020B0604020202020204" pitchFamily="34" charset="0"/>
              <a:buChar char="•"/>
            </a:pPr>
            <a:r>
              <a:rPr lang="ro-RO" b="1" dirty="0"/>
              <a:t>PN16/PN25:</a:t>
            </a:r>
            <a:r>
              <a:rPr lang="ro-RO" dirty="0"/>
              <a:t> Pentru sisteme de apă potabilă sau termice.</a:t>
            </a:r>
          </a:p>
          <a:p>
            <a:pPr marL="742950" lvl="1" indent="-285750">
              <a:buFont typeface="Arial" panose="020B0604020202020204" pitchFamily="34" charset="0"/>
              <a:buChar char="•"/>
            </a:pPr>
            <a:r>
              <a:rPr lang="ro-RO" b="1" dirty="0"/>
              <a:t>PN40 și peste:</a:t>
            </a:r>
            <a:r>
              <a:rPr lang="ro-RO" dirty="0"/>
              <a:t> Aplicații industriale, cum ar fi abur sub presiune.</a:t>
            </a:r>
          </a:p>
        </p:txBody>
      </p:sp>
      <p:sp>
        <p:nvSpPr>
          <p:cNvPr id="14" name="CasetăText 13">
            <a:extLst>
              <a:ext uri="{FF2B5EF4-FFF2-40B4-BE49-F238E27FC236}">
                <a16:creationId xmlns:a16="http://schemas.microsoft.com/office/drawing/2014/main" id="{357CA963-84DB-A253-63F6-149ABE389F80}"/>
              </a:ext>
            </a:extLst>
          </p:cNvPr>
          <p:cNvSpPr txBox="1"/>
          <p:nvPr/>
        </p:nvSpPr>
        <p:spPr>
          <a:xfrm>
            <a:off x="617704" y="4421491"/>
            <a:ext cx="11045757" cy="1200329"/>
          </a:xfrm>
          <a:prstGeom prst="rect">
            <a:avLst/>
          </a:prstGeom>
          <a:noFill/>
        </p:spPr>
        <p:txBody>
          <a:bodyPr wrap="square">
            <a:spAutoFit/>
          </a:bodyPr>
          <a:lstStyle/>
          <a:p>
            <a:r>
              <a:rPr lang="ro-RO" b="1" dirty="0">
                <a:solidFill>
                  <a:schemeClr val="bg2"/>
                </a:solidFill>
              </a:rPr>
              <a:t>3. Temperatura fluidului</a:t>
            </a:r>
          </a:p>
          <a:p>
            <a:r>
              <a:rPr lang="ro-RO" dirty="0"/>
              <a:t>Aplicații casnice: </a:t>
            </a:r>
            <a:r>
              <a:rPr lang="ro-RO" dirty="0" err="1"/>
              <a:t>Robineți</a:t>
            </a:r>
            <a:r>
              <a:rPr lang="ro-RO" dirty="0"/>
              <a:t>/vane din alamă sau PVC sunt suficienți pentru apă caldă/rece.</a:t>
            </a:r>
          </a:p>
          <a:p>
            <a:r>
              <a:rPr lang="ro-RO" dirty="0"/>
              <a:t>Aplicații industriale: Pentru abur, fluide fierbinți sau substanțe chimice, sunt necesare vane din materiale rezistente la temperaturi ridicate, cum ar fi oțel inoxidabil sau fontă ductilă.</a:t>
            </a:r>
          </a:p>
        </p:txBody>
      </p:sp>
      <p:sp>
        <p:nvSpPr>
          <p:cNvPr id="2" name="Substituent subsol 6">
            <a:extLst>
              <a:ext uri="{FF2B5EF4-FFF2-40B4-BE49-F238E27FC236}">
                <a16:creationId xmlns:a16="http://schemas.microsoft.com/office/drawing/2014/main" id="{A06F0FB9-EFB8-686E-5B61-D25E86ABDDCA}"/>
              </a:ext>
            </a:extLst>
          </p:cNvPr>
          <p:cNvSpPr>
            <a:spLocks noGrp="1"/>
          </p:cNvSpPr>
          <p:nvPr>
            <p:ph type="ftr" sz="quarter" idx="11"/>
          </p:nvPr>
        </p:nvSpPr>
        <p:spPr>
          <a:xfrm>
            <a:off x="1169961" y="5878720"/>
            <a:ext cx="2049894" cy="297307"/>
          </a:xfrm>
        </p:spPr>
        <p:txBody>
          <a:bodyPr rtlCol="0"/>
          <a:lstStyle/>
          <a:p>
            <a:pPr rtl="0"/>
            <a:r>
              <a:rPr lang="ro-RO" dirty="0"/>
              <a:t>Alegerea vanelor</a:t>
            </a:r>
          </a:p>
        </p:txBody>
      </p:sp>
    </p:spTree>
    <p:extLst>
      <p:ext uri="{BB962C8B-B14F-4D97-AF65-F5344CB8AC3E}">
        <p14:creationId xmlns:p14="http://schemas.microsoft.com/office/powerpoint/2010/main" val="390475534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487B7-1481-24A3-9BF8-563950E570D9}"/>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5F33D861-C900-8E37-544D-227B02E519AF}"/>
              </a:ext>
            </a:extLst>
          </p:cNvPr>
          <p:cNvSpPr>
            <a:spLocks noGrp="1"/>
          </p:cNvSpPr>
          <p:nvPr>
            <p:ph type="dt" sz="half" idx="10"/>
          </p:nvPr>
        </p:nvSpPr>
        <p:spPr/>
        <p:txBody>
          <a:bodyPr rtlCol="0"/>
          <a:lstStyle/>
          <a:p>
            <a:pPr rtl="0"/>
            <a:r>
              <a:rPr lang="ro-RO" dirty="0"/>
              <a:t>26.11.2025</a:t>
            </a:r>
          </a:p>
        </p:txBody>
      </p:sp>
      <p:sp>
        <p:nvSpPr>
          <p:cNvPr id="8" name="Substituent număr diapozitiv 7">
            <a:extLst>
              <a:ext uri="{FF2B5EF4-FFF2-40B4-BE49-F238E27FC236}">
                <a16:creationId xmlns:a16="http://schemas.microsoft.com/office/drawing/2014/main" id="{971A2646-DDFE-2E77-7EB0-D85861F20AC5}"/>
              </a:ext>
            </a:extLst>
          </p:cNvPr>
          <p:cNvSpPr>
            <a:spLocks noGrp="1"/>
          </p:cNvSpPr>
          <p:nvPr>
            <p:ph type="sldNum" sz="quarter" idx="12"/>
          </p:nvPr>
        </p:nvSpPr>
        <p:spPr/>
        <p:txBody>
          <a:bodyPr rtlCol="0"/>
          <a:lstStyle/>
          <a:p>
            <a:pPr rtl="0"/>
            <a:fld id="{8D581BC7-E183-40DB-AC97-C19EA4EB8894}" type="slidenum">
              <a:rPr lang="ro-RO" smtClean="0"/>
              <a:pPr rtl="0"/>
              <a:t>26</a:t>
            </a:fld>
            <a:endParaRPr lang="ro-RO" dirty="0"/>
          </a:p>
        </p:txBody>
      </p:sp>
      <p:sp>
        <p:nvSpPr>
          <p:cNvPr id="16" name="CasetăText 15">
            <a:extLst>
              <a:ext uri="{FF2B5EF4-FFF2-40B4-BE49-F238E27FC236}">
                <a16:creationId xmlns:a16="http://schemas.microsoft.com/office/drawing/2014/main" id="{E1B0970D-81BF-F00C-404A-FCAFB7201C79}"/>
              </a:ext>
            </a:extLst>
          </p:cNvPr>
          <p:cNvSpPr txBox="1"/>
          <p:nvPr/>
        </p:nvSpPr>
        <p:spPr>
          <a:xfrm>
            <a:off x="578795" y="360724"/>
            <a:ext cx="11034410" cy="1754326"/>
          </a:xfrm>
          <a:prstGeom prst="rect">
            <a:avLst/>
          </a:prstGeom>
          <a:noFill/>
        </p:spPr>
        <p:txBody>
          <a:bodyPr wrap="square">
            <a:spAutoFit/>
          </a:bodyPr>
          <a:lstStyle/>
          <a:p>
            <a:r>
              <a:rPr lang="ro-RO" b="1" dirty="0">
                <a:solidFill>
                  <a:schemeClr val="bg2"/>
                </a:solidFill>
              </a:rPr>
              <a:t>4. Funcția specifică</a:t>
            </a:r>
          </a:p>
          <a:p>
            <a:pPr>
              <a:buFont typeface="Arial" panose="020B0604020202020204" pitchFamily="34" charset="0"/>
              <a:buChar char="•"/>
            </a:pPr>
            <a:r>
              <a:rPr lang="ro-RO" b="1" dirty="0"/>
              <a:t>Control/reglare fină:</a:t>
            </a:r>
            <a:r>
              <a:rPr lang="ro-RO" dirty="0"/>
              <a:t> Se folosesc </a:t>
            </a:r>
            <a:r>
              <a:rPr lang="ro-RO" dirty="0" err="1"/>
              <a:t>robineți</a:t>
            </a:r>
            <a:r>
              <a:rPr lang="ro-RO" dirty="0"/>
              <a:t> cu ventil sau </a:t>
            </a:r>
            <a:r>
              <a:rPr lang="ro-RO" dirty="0" err="1"/>
              <a:t>robineți</a:t>
            </a:r>
            <a:r>
              <a:rPr lang="ro-RO" dirty="0"/>
              <a:t> cu bilă.</a:t>
            </a:r>
          </a:p>
          <a:p>
            <a:pPr>
              <a:buFont typeface="Arial" panose="020B0604020202020204" pitchFamily="34" charset="0"/>
              <a:buChar char="•"/>
            </a:pPr>
            <a:r>
              <a:rPr lang="ro-RO" b="1" dirty="0"/>
              <a:t>Închidere rapidă:</a:t>
            </a:r>
            <a:r>
              <a:rPr lang="ro-RO" dirty="0"/>
              <a:t> Robinet cu bilă sau vana fluture.</a:t>
            </a:r>
          </a:p>
          <a:p>
            <a:pPr>
              <a:buFont typeface="Arial" panose="020B0604020202020204" pitchFamily="34" charset="0"/>
              <a:buChar char="•"/>
            </a:pPr>
            <a:r>
              <a:rPr lang="ro-RO" b="1" dirty="0"/>
              <a:t>Oprire completă pentru întreținere:</a:t>
            </a:r>
            <a:r>
              <a:rPr lang="ro-RO" dirty="0"/>
              <a:t> Vane poartă (gate valve) sau vana glob (</a:t>
            </a:r>
            <a:r>
              <a:rPr lang="ro-RO" dirty="0" err="1"/>
              <a:t>globe</a:t>
            </a:r>
            <a:r>
              <a:rPr lang="ro-RO" dirty="0"/>
              <a:t> valve).</a:t>
            </a:r>
          </a:p>
          <a:p>
            <a:pPr>
              <a:buFont typeface="Arial" panose="020B0604020202020204" pitchFamily="34" charset="0"/>
              <a:buChar char="•"/>
            </a:pPr>
            <a:r>
              <a:rPr lang="ro-RO" b="1" dirty="0"/>
              <a:t>Prevenirea refluxului:</a:t>
            </a:r>
            <a:r>
              <a:rPr lang="ro-RO" dirty="0"/>
              <a:t> Supape de reținere (</a:t>
            </a:r>
            <a:r>
              <a:rPr lang="ro-RO" dirty="0" err="1"/>
              <a:t>check</a:t>
            </a:r>
            <a:r>
              <a:rPr lang="ro-RO" dirty="0"/>
              <a:t> </a:t>
            </a:r>
            <a:r>
              <a:rPr lang="ro-RO" dirty="0" err="1"/>
              <a:t>valves</a:t>
            </a:r>
            <a:r>
              <a:rPr lang="ro-RO" dirty="0"/>
              <a:t>).</a:t>
            </a:r>
          </a:p>
          <a:p>
            <a:pPr>
              <a:buFont typeface="Arial" panose="020B0604020202020204" pitchFamily="34" charset="0"/>
              <a:buChar char="•"/>
            </a:pPr>
            <a:r>
              <a:rPr lang="ro-RO" b="1" dirty="0"/>
              <a:t>Siguranță:</a:t>
            </a:r>
            <a:r>
              <a:rPr lang="ro-RO" dirty="0"/>
              <a:t> Supape de siguranță pentru eliberarea presiunii excesive.</a:t>
            </a:r>
          </a:p>
        </p:txBody>
      </p:sp>
      <p:sp>
        <p:nvSpPr>
          <p:cNvPr id="18" name="CasetăText 17">
            <a:extLst>
              <a:ext uri="{FF2B5EF4-FFF2-40B4-BE49-F238E27FC236}">
                <a16:creationId xmlns:a16="http://schemas.microsoft.com/office/drawing/2014/main" id="{DA8D5E87-A8E4-370B-3082-061934D4DD26}"/>
              </a:ext>
            </a:extLst>
          </p:cNvPr>
          <p:cNvSpPr txBox="1"/>
          <p:nvPr/>
        </p:nvSpPr>
        <p:spPr>
          <a:xfrm>
            <a:off x="578794" y="2335516"/>
            <a:ext cx="10775005" cy="1754326"/>
          </a:xfrm>
          <a:prstGeom prst="rect">
            <a:avLst/>
          </a:prstGeom>
          <a:noFill/>
        </p:spPr>
        <p:txBody>
          <a:bodyPr wrap="square">
            <a:spAutoFit/>
          </a:bodyPr>
          <a:lstStyle/>
          <a:p>
            <a:r>
              <a:rPr lang="ro-RO" b="1" dirty="0">
                <a:solidFill>
                  <a:schemeClr val="bg2"/>
                </a:solidFill>
              </a:rPr>
              <a:t>5. Dimensiunea conductei și debitul necesar</a:t>
            </a:r>
          </a:p>
          <a:p>
            <a:pPr>
              <a:buFont typeface="Arial" panose="020B0604020202020204" pitchFamily="34" charset="0"/>
              <a:buChar char="•"/>
            </a:pPr>
            <a:r>
              <a:rPr lang="ro-RO" dirty="0"/>
              <a:t>Dimensiunea nominală (</a:t>
            </a:r>
            <a:r>
              <a:rPr lang="ro-RO" b="1" dirty="0"/>
              <a:t>DN - diametrul nominal</a:t>
            </a:r>
            <a:r>
              <a:rPr lang="ro-RO" dirty="0"/>
              <a:t>) a vanei/robinetului trebuie să corespundă cu dimensiunea conductei.</a:t>
            </a:r>
          </a:p>
          <a:p>
            <a:pPr>
              <a:buFont typeface="Arial" panose="020B0604020202020204" pitchFamily="34" charset="0"/>
              <a:buChar char="•"/>
            </a:pPr>
            <a:r>
              <a:rPr lang="ro-RO" dirty="0"/>
              <a:t>Tipul de robinet/vană poate influența debitul:</a:t>
            </a:r>
          </a:p>
          <a:p>
            <a:pPr marL="742950" lvl="1" indent="-285750">
              <a:buFont typeface="Arial" panose="020B0604020202020204" pitchFamily="34" charset="0"/>
              <a:buChar char="•"/>
            </a:pPr>
            <a:r>
              <a:rPr lang="ro-RO" dirty="0" err="1"/>
              <a:t>Robineții</a:t>
            </a:r>
            <a:r>
              <a:rPr lang="ro-RO" dirty="0"/>
              <a:t> cu bilă oferă un flux complet.</a:t>
            </a:r>
          </a:p>
          <a:p>
            <a:pPr marL="742950" lvl="1" indent="-285750">
              <a:buFont typeface="Arial" panose="020B0604020202020204" pitchFamily="34" charset="0"/>
              <a:buChar char="•"/>
            </a:pPr>
            <a:r>
              <a:rPr lang="ro-RO" dirty="0"/>
              <a:t>Vanele fluture pot crea o ușoară rezistență la debit</a:t>
            </a:r>
          </a:p>
        </p:txBody>
      </p:sp>
      <p:sp>
        <p:nvSpPr>
          <p:cNvPr id="20" name="CasetăText 19">
            <a:extLst>
              <a:ext uri="{FF2B5EF4-FFF2-40B4-BE49-F238E27FC236}">
                <a16:creationId xmlns:a16="http://schemas.microsoft.com/office/drawing/2014/main" id="{7996C655-932E-5C4A-9736-A4AA061C5A9F}"/>
              </a:ext>
            </a:extLst>
          </p:cNvPr>
          <p:cNvSpPr txBox="1"/>
          <p:nvPr/>
        </p:nvSpPr>
        <p:spPr>
          <a:xfrm>
            <a:off x="578794" y="4310308"/>
            <a:ext cx="10852825" cy="1200329"/>
          </a:xfrm>
          <a:prstGeom prst="rect">
            <a:avLst/>
          </a:prstGeom>
          <a:noFill/>
        </p:spPr>
        <p:txBody>
          <a:bodyPr wrap="square">
            <a:spAutoFit/>
          </a:bodyPr>
          <a:lstStyle/>
          <a:p>
            <a:r>
              <a:rPr lang="ro-RO" b="1" dirty="0">
                <a:solidFill>
                  <a:schemeClr val="bg2"/>
                </a:solidFill>
              </a:rPr>
              <a:t>6. Condițiile mediului de lucru</a:t>
            </a:r>
          </a:p>
          <a:p>
            <a:pPr>
              <a:buFont typeface="Arial" panose="020B0604020202020204" pitchFamily="34" charset="0"/>
              <a:buChar char="•"/>
            </a:pPr>
            <a:r>
              <a:rPr lang="ro-RO" b="1" dirty="0"/>
              <a:t>Interior:</a:t>
            </a:r>
            <a:r>
              <a:rPr lang="ro-RO" dirty="0"/>
              <a:t> </a:t>
            </a:r>
            <a:r>
              <a:rPr lang="ro-RO" dirty="0" err="1"/>
              <a:t>Robineții</a:t>
            </a:r>
            <a:r>
              <a:rPr lang="ro-RO" dirty="0"/>
              <a:t> și vanele din alamă sau PVC sunt suficiente.</a:t>
            </a:r>
          </a:p>
          <a:p>
            <a:pPr>
              <a:buFont typeface="Arial" panose="020B0604020202020204" pitchFamily="34" charset="0"/>
              <a:buChar char="•"/>
            </a:pPr>
            <a:r>
              <a:rPr lang="ro-RO" b="1" dirty="0"/>
              <a:t>Exterior:</a:t>
            </a:r>
            <a:r>
              <a:rPr lang="ro-RO" dirty="0"/>
              <a:t> Necesită protecție împotriva coroziunii (inox, fontă emailată).</a:t>
            </a:r>
          </a:p>
          <a:p>
            <a:pPr>
              <a:buFont typeface="Arial" panose="020B0604020202020204" pitchFamily="34" charset="0"/>
              <a:buChar char="•"/>
            </a:pPr>
            <a:r>
              <a:rPr lang="ro-RO" b="1" dirty="0"/>
              <a:t>Medii agresive:</a:t>
            </a:r>
            <a:r>
              <a:rPr lang="ro-RO" dirty="0"/>
              <a:t> Materiale specializate, cum ar fi polietilenă sau aliaje rezistente la coroziune.</a:t>
            </a:r>
          </a:p>
        </p:txBody>
      </p:sp>
      <p:sp>
        <p:nvSpPr>
          <p:cNvPr id="21" name="Substituent subsol 6">
            <a:extLst>
              <a:ext uri="{FF2B5EF4-FFF2-40B4-BE49-F238E27FC236}">
                <a16:creationId xmlns:a16="http://schemas.microsoft.com/office/drawing/2014/main" id="{A0B95ECF-0F45-2A70-42ED-3EE44190968F}"/>
              </a:ext>
            </a:extLst>
          </p:cNvPr>
          <p:cNvSpPr>
            <a:spLocks noGrp="1"/>
          </p:cNvSpPr>
          <p:nvPr>
            <p:ph type="ftr" sz="quarter" idx="11"/>
          </p:nvPr>
        </p:nvSpPr>
        <p:spPr>
          <a:xfrm>
            <a:off x="1169961" y="5878720"/>
            <a:ext cx="2049894" cy="297307"/>
          </a:xfrm>
        </p:spPr>
        <p:txBody>
          <a:bodyPr rtlCol="0"/>
          <a:lstStyle/>
          <a:p>
            <a:pPr rtl="0"/>
            <a:r>
              <a:rPr lang="ro-RO" dirty="0"/>
              <a:t>Alegerea vanelor</a:t>
            </a:r>
          </a:p>
        </p:txBody>
      </p:sp>
    </p:spTree>
    <p:extLst>
      <p:ext uri="{BB962C8B-B14F-4D97-AF65-F5344CB8AC3E}">
        <p14:creationId xmlns:p14="http://schemas.microsoft.com/office/powerpoint/2010/main" val="241418533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3B1BC-D09E-4476-B29E-83557F5657DD}"/>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B56073B8-30EB-3B2F-2DEF-FB8DFBB71DEA}"/>
              </a:ext>
            </a:extLst>
          </p:cNvPr>
          <p:cNvSpPr>
            <a:spLocks noGrp="1"/>
          </p:cNvSpPr>
          <p:nvPr>
            <p:ph type="dt" sz="half" idx="10"/>
          </p:nvPr>
        </p:nvSpPr>
        <p:spPr/>
        <p:txBody>
          <a:bodyPr rtlCol="0"/>
          <a:lstStyle/>
          <a:p>
            <a:pPr rtl="0"/>
            <a:r>
              <a:rPr lang="ro-RO" dirty="0"/>
              <a:t>26.11.2025</a:t>
            </a:r>
          </a:p>
        </p:txBody>
      </p:sp>
      <p:sp>
        <p:nvSpPr>
          <p:cNvPr id="8" name="Substituent număr diapozitiv 7">
            <a:extLst>
              <a:ext uri="{FF2B5EF4-FFF2-40B4-BE49-F238E27FC236}">
                <a16:creationId xmlns:a16="http://schemas.microsoft.com/office/drawing/2014/main" id="{D71F71EC-3933-0F7A-533D-97A7C33F5087}"/>
              </a:ext>
            </a:extLst>
          </p:cNvPr>
          <p:cNvSpPr>
            <a:spLocks noGrp="1"/>
          </p:cNvSpPr>
          <p:nvPr>
            <p:ph type="sldNum" sz="quarter" idx="12"/>
          </p:nvPr>
        </p:nvSpPr>
        <p:spPr/>
        <p:txBody>
          <a:bodyPr rtlCol="0"/>
          <a:lstStyle/>
          <a:p>
            <a:pPr rtl="0"/>
            <a:fld id="{8D581BC7-E183-40DB-AC97-C19EA4EB8894}" type="slidenum">
              <a:rPr lang="ro-RO" smtClean="0"/>
              <a:pPr rtl="0"/>
              <a:t>27</a:t>
            </a:fld>
            <a:endParaRPr lang="ro-RO" dirty="0"/>
          </a:p>
        </p:txBody>
      </p:sp>
      <p:sp>
        <p:nvSpPr>
          <p:cNvPr id="3" name="Substituent subsol 6">
            <a:extLst>
              <a:ext uri="{FF2B5EF4-FFF2-40B4-BE49-F238E27FC236}">
                <a16:creationId xmlns:a16="http://schemas.microsoft.com/office/drawing/2014/main" id="{6096E3C3-C5D9-96A9-820C-6F53FFC41635}"/>
              </a:ext>
            </a:extLst>
          </p:cNvPr>
          <p:cNvSpPr>
            <a:spLocks noGrp="1"/>
          </p:cNvSpPr>
          <p:nvPr>
            <p:ph type="ftr" sz="quarter" idx="11"/>
          </p:nvPr>
        </p:nvSpPr>
        <p:spPr>
          <a:xfrm>
            <a:off x="1169961" y="5878720"/>
            <a:ext cx="2049894" cy="297307"/>
          </a:xfrm>
        </p:spPr>
        <p:txBody>
          <a:bodyPr rtlCol="0"/>
          <a:lstStyle/>
          <a:p>
            <a:pPr rtl="0"/>
            <a:r>
              <a:rPr lang="ro-RO" dirty="0"/>
              <a:t>Alegerea vanelor</a:t>
            </a:r>
          </a:p>
        </p:txBody>
      </p:sp>
      <p:sp>
        <p:nvSpPr>
          <p:cNvPr id="4" name="CasetăText 3">
            <a:extLst>
              <a:ext uri="{FF2B5EF4-FFF2-40B4-BE49-F238E27FC236}">
                <a16:creationId xmlns:a16="http://schemas.microsoft.com/office/drawing/2014/main" id="{3EA6324D-CE46-FC07-A0E2-5D452E7B2148}"/>
              </a:ext>
            </a:extLst>
          </p:cNvPr>
          <p:cNvSpPr txBox="1"/>
          <p:nvPr/>
        </p:nvSpPr>
        <p:spPr>
          <a:xfrm>
            <a:off x="578793" y="467926"/>
            <a:ext cx="10929027" cy="1200329"/>
          </a:xfrm>
          <a:prstGeom prst="rect">
            <a:avLst/>
          </a:prstGeom>
          <a:noFill/>
        </p:spPr>
        <p:txBody>
          <a:bodyPr wrap="square">
            <a:spAutoFit/>
          </a:bodyPr>
          <a:lstStyle/>
          <a:p>
            <a:r>
              <a:rPr lang="ro-RO" b="1" dirty="0">
                <a:solidFill>
                  <a:schemeClr val="bg2"/>
                </a:solidFill>
              </a:rPr>
              <a:t>7. Tipul de acționare</a:t>
            </a:r>
          </a:p>
          <a:p>
            <a:pPr>
              <a:buFont typeface="Arial" panose="020B0604020202020204" pitchFamily="34" charset="0"/>
              <a:buChar char="•"/>
            </a:pPr>
            <a:r>
              <a:rPr lang="ro-RO" b="1" dirty="0"/>
              <a:t>Manuală:</a:t>
            </a:r>
            <a:r>
              <a:rPr lang="ro-RO" dirty="0"/>
              <a:t> Ideală pentru sisteme mici sau control local.</a:t>
            </a:r>
          </a:p>
          <a:p>
            <a:pPr>
              <a:buFont typeface="Arial" panose="020B0604020202020204" pitchFamily="34" charset="0"/>
              <a:buChar char="•"/>
            </a:pPr>
            <a:r>
              <a:rPr lang="ro-RO" b="1" dirty="0"/>
              <a:t>Automată:</a:t>
            </a:r>
            <a:r>
              <a:rPr lang="ro-RO" dirty="0"/>
              <a:t> Acționare electrică, pneumatică sau hidraulică pentru instalații mari sau care necesită control la distanță.</a:t>
            </a:r>
          </a:p>
        </p:txBody>
      </p:sp>
      <p:sp>
        <p:nvSpPr>
          <p:cNvPr id="7" name="CasetăText 6">
            <a:extLst>
              <a:ext uri="{FF2B5EF4-FFF2-40B4-BE49-F238E27FC236}">
                <a16:creationId xmlns:a16="http://schemas.microsoft.com/office/drawing/2014/main" id="{0EFACE95-6A60-D698-6378-BBFBA33689DC}"/>
              </a:ext>
            </a:extLst>
          </p:cNvPr>
          <p:cNvSpPr txBox="1"/>
          <p:nvPr/>
        </p:nvSpPr>
        <p:spPr>
          <a:xfrm>
            <a:off x="578790" y="1775093"/>
            <a:ext cx="10775007" cy="1200329"/>
          </a:xfrm>
          <a:prstGeom prst="rect">
            <a:avLst/>
          </a:prstGeom>
          <a:noFill/>
        </p:spPr>
        <p:txBody>
          <a:bodyPr wrap="square">
            <a:spAutoFit/>
          </a:bodyPr>
          <a:lstStyle/>
          <a:p>
            <a:r>
              <a:rPr lang="ro-RO" b="1" dirty="0">
                <a:solidFill>
                  <a:schemeClr val="bg2"/>
                </a:solidFill>
              </a:rPr>
              <a:t>8. Standardele și certificările</a:t>
            </a:r>
          </a:p>
          <a:p>
            <a:pPr>
              <a:buFont typeface="Arial" panose="020B0604020202020204" pitchFamily="34" charset="0"/>
              <a:buChar char="•"/>
            </a:pPr>
            <a:r>
              <a:rPr lang="ro-RO" dirty="0"/>
              <a:t>Verifică dacă robinetul sau vana îndeplinește standardele de calitate și siguranță relevante:</a:t>
            </a:r>
          </a:p>
          <a:p>
            <a:pPr marL="742950" lvl="1" indent="-285750">
              <a:buFont typeface="Arial" panose="020B0604020202020204" pitchFamily="34" charset="0"/>
              <a:buChar char="•"/>
            </a:pPr>
            <a:r>
              <a:rPr lang="ro-RO" b="1" dirty="0"/>
              <a:t>ISO, DIN, EN:</a:t>
            </a:r>
            <a:r>
              <a:rPr lang="ro-RO" dirty="0"/>
              <a:t> Certificări generale pentru armaturi.</a:t>
            </a:r>
          </a:p>
          <a:p>
            <a:pPr marL="742950" lvl="1" indent="-285750">
              <a:buFont typeface="Arial" panose="020B0604020202020204" pitchFamily="34" charset="0"/>
              <a:buChar char="•"/>
            </a:pPr>
            <a:r>
              <a:rPr lang="ro-RO" b="1" dirty="0"/>
              <a:t>ATEX:</a:t>
            </a:r>
            <a:r>
              <a:rPr lang="ro-RO" dirty="0"/>
              <a:t> Pentru medii explozive.</a:t>
            </a:r>
          </a:p>
        </p:txBody>
      </p:sp>
      <p:sp>
        <p:nvSpPr>
          <p:cNvPr id="10" name="CasetăText 9">
            <a:extLst>
              <a:ext uri="{FF2B5EF4-FFF2-40B4-BE49-F238E27FC236}">
                <a16:creationId xmlns:a16="http://schemas.microsoft.com/office/drawing/2014/main" id="{67850ECC-39ED-EBC0-88A7-849A2F54B881}"/>
              </a:ext>
            </a:extLst>
          </p:cNvPr>
          <p:cNvSpPr txBox="1"/>
          <p:nvPr/>
        </p:nvSpPr>
        <p:spPr>
          <a:xfrm>
            <a:off x="578790" y="3082260"/>
            <a:ext cx="10775007" cy="923330"/>
          </a:xfrm>
          <a:prstGeom prst="rect">
            <a:avLst/>
          </a:prstGeom>
          <a:noFill/>
        </p:spPr>
        <p:txBody>
          <a:bodyPr wrap="square">
            <a:spAutoFit/>
          </a:bodyPr>
          <a:lstStyle/>
          <a:p>
            <a:r>
              <a:rPr lang="ro-RO" b="1" dirty="0">
                <a:solidFill>
                  <a:schemeClr val="bg2"/>
                </a:solidFill>
              </a:rPr>
              <a:t>9. Cost și durabilitate</a:t>
            </a:r>
          </a:p>
          <a:p>
            <a:pPr>
              <a:buFont typeface="Arial" panose="020B0604020202020204" pitchFamily="34" charset="0"/>
              <a:buChar char="•"/>
            </a:pPr>
            <a:r>
              <a:rPr lang="ro-RO" dirty="0"/>
              <a:t>Costurile inițiale trebuie echilibrate cu durata de viață a produsului.</a:t>
            </a:r>
          </a:p>
          <a:p>
            <a:pPr>
              <a:buFont typeface="Arial" panose="020B0604020202020204" pitchFamily="34" charset="0"/>
              <a:buChar char="•"/>
            </a:pPr>
            <a:r>
              <a:rPr lang="ro-RO" dirty="0"/>
              <a:t>În aplicațiile critice, se investește în produse de calitate superioară pentru a evita defecțiunile.</a:t>
            </a:r>
          </a:p>
        </p:txBody>
      </p:sp>
      <p:sp>
        <p:nvSpPr>
          <p:cNvPr id="12" name="CasetăText 11">
            <a:extLst>
              <a:ext uri="{FF2B5EF4-FFF2-40B4-BE49-F238E27FC236}">
                <a16:creationId xmlns:a16="http://schemas.microsoft.com/office/drawing/2014/main" id="{BFA8151C-2EA7-67E5-27C4-2F5813948BB1}"/>
              </a:ext>
            </a:extLst>
          </p:cNvPr>
          <p:cNvSpPr txBox="1"/>
          <p:nvPr/>
        </p:nvSpPr>
        <p:spPr>
          <a:xfrm>
            <a:off x="578790" y="4248387"/>
            <a:ext cx="10834566" cy="1200329"/>
          </a:xfrm>
          <a:prstGeom prst="rect">
            <a:avLst/>
          </a:prstGeom>
          <a:noFill/>
        </p:spPr>
        <p:txBody>
          <a:bodyPr wrap="square">
            <a:spAutoFit/>
          </a:bodyPr>
          <a:lstStyle/>
          <a:p>
            <a:r>
              <a:rPr lang="ro-RO" b="1" dirty="0">
                <a:solidFill>
                  <a:schemeClr val="bg2"/>
                </a:solidFill>
              </a:rPr>
              <a:t>Exemple:</a:t>
            </a:r>
          </a:p>
          <a:p>
            <a:pPr>
              <a:buFont typeface="Arial" panose="020B0604020202020204" pitchFamily="34" charset="0"/>
              <a:buChar char="•"/>
            </a:pPr>
            <a:r>
              <a:rPr lang="en-US" b="1" dirty="0" err="1">
                <a:solidFill>
                  <a:schemeClr val="tx2"/>
                </a:solidFill>
              </a:rPr>
              <a:t>Instala</a:t>
            </a:r>
            <a:r>
              <a:rPr lang="ro-RO" b="1" dirty="0">
                <a:solidFill>
                  <a:schemeClr val="tx2"/>
                </a:solidFill>
              </a:rPr>
              <a:t>ții </a:t>
            </a:r>
            <a:r>
              <a:rPr lang="ro-RO" b="1" dirty="0" err="1">
                <a:solidFill>
                  <a:schemeClr val="tx2"/>
                </a:solidFill>
              </a:rPr>
              <a:t>hidroedilitare</a:t>
            </a:r>
            <a:r>
              <a:rPr lang="ro-RO" b="1" dirty="0">
                <a:solidFill>
                  <a:schemeClr val="tx2"/>
                </a:solidFill>
              </a:rPr>
              <a:t>:</a:t>
            </a:r>
            <a:r>
              <a:rPr lang="ro-RO" dirty="0">
                <a:solidFill>
                  <a:schemeClr val="tx2"/>
                </a:solidFill>
              </a:rPr>
              <a:t> </a:t>
            </a:r>
            <a:r>
              <a:rPr lang="ro-RO" dirty="0"/>
              <a:t>Vană fluture din PVC pentru debit mare, presiune joasă.</a:t>
            </a:r>
          </a:p>
          <a:p>
            <a:pPr>
              <a:buFont typeface="Arial" panose="020B0604020202020204" pitchFamily="34" charset="0"/>
              <a:buChar char="•"/>
            </a:pPr>
            <a:r>
              <a:rPr lang="en-US" b="1" dirty="0" err="1">
                <a:solidFill>
                  <a:schemeClr val="tx2"/>
                </a:solidFill>
              </a:rPr>
              <a:t>Instala</a:t>
            </a:r>
            <a:r>
              <a:rPr lang="ro-RO" b="1" dirty="0">
                <a:solidFill>
                  <a:schemeClr val="tx2"/>
                </a:solidFill>
              </a:rPr>
              <a:t>ții HVAC:</a:t>
            </a:r>
            <a:r>
              <a:rPr lang="ro-RO" dirty="0">
                <a:solidFill>
                  <a:schemeClr val="tx2"/>
                </a:solidFill>
              </a:rPr>
              <a:t> </a:t>
            </a:r>
            <a:r>
              <a:rPr lang="ro-RO" dirty="0" err="1"/>
              <a:t>Robineți</a:t>
            </a:r>
            <a:r>
              <a:rPr lang="ro-RO" dirty="0"/>
              <a:t> cu bilă pentru reglaj precis și rezistență la temperaturi moderate.</a:t>
            </a:r>
          </a:p>
          <a:p>
            <a:pPr>
              <a:buFont typeface="Arial" panose="020B0604020202020204" pitchFamily="34" charset="0"/>
              <a:buChar char="•"/>
            </a:pPr>
            <a:r>
              <a:rPr lang="en-US" b="1" dirty="0" err="1">
                <a:solidFill>
                  <a:schemeClr val="tx2"/>
                </a:solidFill>
              </a:rPr>
              <a:t>Instala</a:t>
            </a:r>
            <a:r>
              <a:rPr lang="ro-RO" b="1" dirty="0">
                <a:solidFill>
                  <a:schemeClr val="tx2"/>
                </a:solidFill>
              </a:rPr>
              <a:t>ții de abur:</a:t>
            </a:r>
            <a:r>
              <a:rPr lang="ro-RO" dirty="0">
                <a:solidFill>
                  <a:schemeClr val="tx2"/>
                </a:solidFill>
              </a:rPr>
              <a:t> </a:t>
            </a:r>
            <a:r>
              <a:rPr lang="ro-RO" dirty="0"/>
              <a:t>Vane glob din oțel inoxidabil, rezistente la presiune și temperatură ridicată.</a:t>
            </a:r>
          </a:p>
        </p:txBody>
      </p:sp>
    </p:spTree>
    <p:extLst>
      <p:ext uri="{BB962C8B-B14F-4D97-AF65-F5344CB8AC3E}">
        <p14:creationId xmlns:p14="http://schemas.microsoft.com/office/powerpoint/2010/main" val="75070470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CD4CD6D0-1850-C948-1AF6-8D3ED7D65A6F}"/>
              </a:ext>
            </a:extLst>
          </p:cNvPr>
          <p:cNvSpPr>
            <a:spLocks noGrp="1"/>
          </p:cNvSpPr>
          <p:nvPr>
            <p:ph type="dt" sz="half" idx="10"/>
          </p:nvPr>
        </p:nvSpPr>
        <p:spPr>
          <a:xfrm>
            <a:off x="10016836" y="5878720"/>
            <a:ext cx="1336964" cy="298800"/>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lang="en-US" dirty="0">
                <a:solidFill>
                  <a:srgbClr val="000000">
                    <a:lumMod val="50000"/>
                    <a:lumOff val="50000"/>
                  </a:srgbClr>
                </a:solidFill>
                <a:latin typeface="Segoe UI Light"/>
              </a:rPr>
              <a:t>26</a:t>
            </a:r>
            <a:r>
              <a:rPr kumimoji="0" lang="ro-RO" sz="1000" b="0" i="0" u="none" strike="noStrike" kern="1200" cap="none" spc="0" normalizeH="0" baseline="0" noProof="0" dirty="0">
                <a:ln>
                  <a:noFill/>
                </a:ln>
                <a:solidFill>
                  <a:srgbClr val="000000">
                    <a:lumMod val="50000"/>
                    <a:lumOff val="50000"/>
                  </a:srgbClr>
                </a:solidFill>
                <a:effectLst/>
                <a:uLnTx/>
                <a:uFillTx/>
                <a:latin typeface="Segoe UI Light"/>
                <a:ea typeface="+mn-ea"/>
                <a:cs typeface="+mn-cs"/>
              </a:rPr>
              <a:t>.11.2025</a:t>
            </a:r>
          </a:p>
        </p:txBody>
      </p:sp>
      <p:sp>
        <p:nvSpPr>
          <p:cNvPr id="4" name="Substituent număr diapozitiv 3">
            <a:extLst>
              <a:ext uri="{FF2B5EF4-FFF2-40B4-BE49-F238E27FC236}">
                <a16:creationId xmlns:a16="http://schemas.microsoft.com/office/drawing/2014/main" id="{E998B441-EC57-43B0-84EE-38C439789DC3}"/>
              </a:ext>
            </a:extLst>
          </p:cNvPr>
          <p:cNvSpPr>
            <a:spLocks noGrp="1"/>
          </p:cNvSpPr>
          <p:nvPr>
            <p:ph type="sldNum" sz="quarter" idx="12"/>
          </p:nvPr>
        </p:nvSpPr>
        <p:spPr>
          <a:xfrm>
            <a:off x="778643" y="5879656"/>
            <a:ext cx="354492" cy="297307"/>
          </a:xfrm>
        </p:spPr>
        <p:txBody>
          <a:bodyPr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8D581BC7-E183-40DB-AC97-C19EA4EB8894}" type="slidenum">
              <a:rPr kumimoji="0" lang="ro-RO" sz="1000" b="0" i="0" u="none" strike="noStrike" kern="1200" cap="none" spc="0" normalizeH="0" baseline="0" noProof="0" smtClean="0">
                <a:ln>
                  <a:noFill/>
                </a:ln>
                <a:solidFill>
                  <a:srgbClr val="FFFFFF"/>
                </a:solidFill>
                <a:effectLst/>
                <a:uLnTx/>
                <a:uFillTx/>
                <a:latin typeface="Segoe UI Light"/>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28</a:t>
            </a:fld>
            <a:endParaRPr kumimoji="0" lang="ro-RO" sz="1000" b="0" i="0" u="none" strike="noStrike" kern="1200" cap="none" spc="0" normalizeH="0" baseline="0" noProof="0">
              <a:ln>
                <a:noFill/>
              </a:ln>
              <a:solidFill>
                <a:srgbClr val="FFFFFF"/>
              </a:solidFill>
              <a:effectLst/>
              <a:uLnTx/>
              <a:uFillTx/>
              <a:latin typeface="Segoe UI Light"/>
              <a:ea typeface="+mn-ea"/>
              <a:cs typeface="+mn-cs"/>
            </a:endParaRPr>
          </a:p>
        </p:txBody>
      </p:sp>
      <p:sp>
        <p:nvSpPr>
          <p:cNvPr id="6" name="Substituent subsol 2">
            <a:extLst>
              <a:ext uri="{FF2B5EF4-FFF2-40B4-BE49-F238E27FC236}">
                <a16:creationId xmlns:a16="http://schemas.microsoft.com/office/drawing/2014/main" id="{0E47F5F2-E27D-EF6E-AE8A-9692619EFDCF}"/>
              </a:ext>
            </a:extLst>
          </p:cNvPr>
          <p:cNvSpPr>
            <a:spLocks noGrp="1"/>
          </p:cNvSpPr>
          <p:nvPr>
            <p:ph type="ftr" sz="quarter" idx="11"/>
          </p:nvPr>
        </p:nvSpPr>
        <p:spPr>
          <a:xfrm>
            <a:off x="1169960" y="5878720"/>
            <a:ext cx="2915733" cy="298800"/>
          </a:xfrm>
        </p:spPr>
        <p:txBody>
          <a:bodyPr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ro-RO" sz="1000" b="0" i="0" u="none" strike="noStrike" kern="1200" cap="none" spc="0" normalizeH="0" baseline="0" noProof="0" dirty="0">
                <a:ln>
                  <a:noFill/>
                </a:ln>
                <a:solidFill>
                  <a:srgbClr val="000000">
                    <a:lumMod val="50000"/>
                    <a:lumOff val="50000"/>
                  </a:srgbClr>
                </a:solidFill>
                <a:effectLst/>
                <a:uLnTx/>
                <a:uFillTx/>
                <a:latin typeface="Segoe UI Light"/>
                <a:ea typeface="+mn-ea"/>
                <a:cs typeface="+mn-cs"/>
              </a:rPr>
              <a:t>Întrebări de sinteză</a:t>
            </a:r>
          </a:p>
        </p:txBody>
      </p:sp>
      <p:sp>
        <p:nvSpPr>
          <p:cNvPr id="5" name="CasetăText 4">
            <a:extLst>
              <a:ext uri="{FF2B5EF4-FFF2-40B4-BE49-F238E27FC236}">
                <a16:creationId xmlns:a16="http://schemas.microsoft.com/office/drawing/2014/main" id="{8D08D766-FE25-FB19-C8DF-DF0D1A3C5B75}"/>
              </a:ext>
            </a:extLst>
          </p:cNvPr>
          <p:cNvSpPr txBox="1"/>
          <p:nvPr/>
        </p:nvSpPr>
        <p:spPr>
          <a:xfrm>
            <a:off x="838200" y="544652"/>
            <a:ext cx="10457468" cy="5632311"/>
          </a:xfrm>
          <a:prstGeom prst="rect">
            <a:avLst/>
          </a:prstGeom>
          <a:noFill/>
        </p:spPr>
        <p:txBody>
          <a:bodyPr wrap="square">
            <a:spAutoFit/>
          </a:bodyPr>
          <a:lstStyle/>
          <a:p>
            <a:pPr rtl="0" fontAlgn="base">
              <a:buFont typeface="+mj-lt"/>
              <a:buAutoNum type="arabicPeriod"/>
            </a:pPr>
            <a:r>
              <a:rPr lang="en-US" sz="1800" b="1" i="0" u="none" strike="noStrike" dirty="0">
                <a:solidFill>
                  <a:schemeClr val="bg2"/>
                </a:solidFill>
                <a:effectLst/>
                <a:latin typeface="Calibri" panose="020F0502020204030204" pitchFamily="34" charset="0"/>
              </a:rPr>
              <a:t> </a:t>
            </a:r>
            <a:r>
              <a:rPr lang="ro-RO" sz="1800" b="1" i="0" u="none" strike="noStrike" dirty="0">
                <a:solidFill>
                  <a:schemeClr val="bg2"/>
                </a:solidFill>
                <a:effectLst/>
                <a:latin typeface="Calibri" panose="020F0502020204030204" pitchFamily="34" charset="0"/>
              </a:rPr>
              <a:t>Ce afirmații sunt potrivite pentru </a:t>
            </a:r>
            <a:r>
              <a:rPr lang="ro-RO" sz="1800" b="1" i="0" u="none" strike="noStrike" dirty="0" err="1">
                <a:solidFill>
                  <a:schemeClr val="bg2"/>
                </a:solidFill>
                <a:effectLst/>
                <a:latin typeface="Calibri" panose="020F0502020204030204" pitchFamily="34" charset="0"/>
              </a:rPr>
              <a:t>robineții</a:t>
            </a:r>
            <a:r>
              <a:rPr lang="ro-RO" sz="1800" b="1" i="0" u="none" strike="noStrike" dirty="0">
                <a:solidFill>
                  <a:schemeClr val="bg2"/>
                </a:solidFill>
                <a:effectLst/>
                <a:latin typeface="Calibri" panose="020F0502020204030204" pitchFamily="34" charset="0"/>
              </a:rPr>
              <a:t> cu obturator sferic?</a:t>
            </a:r>
          </a:p>
          <a:p>
            <a:pPr marL="449580" rtl="0">
              <a:buNone/>
            </a:pPr>
            <a:r>
              <a:rPr lang="ro-RO" sz="1800" b="0" i="0" u="none" strike="noStrike" dirty="0">
                <a:solidFill>
                  <a:schemeClr val="bg2"/>
                </a:solidFill>
                <a:effectLst/>
                <a:latin typeface="Calibri" panose="020F0502020204030204" pitchFamily="34" charset="0"/>
              </a:rPr>
              <a:t>a) Oprire rapidă în instalații sanitare și de încălzire </a:t>
            </a:r>
            <a:br>
              <a:rPr lang="ro-RO" sz="1800" b="0" i="0" u="none" strike="noStrike" dirty="0">
                <a:solidFill>
                  <a:schemeClr val="bg2"/>
                </a:solidFill>
                <a:effectLst/>
                <a:latin typeface="Calibri" panose="020F0502020204030204" pitchFamily="34" charset="0"/>
              </a:rPr>
            </a:br>
            <a:r>
              <a:rPr lang="ro-RO" sz="1800" b="0" i="0" u="none" strike="noStrike" dirty="0">
                <a:solidFill>
                  <a:schemeClr val="bg2"/>
                </a:solidFill>
                <a:effectLst/>
                <a:latin typeface="Calibri" panose="020F0502020204030204" pitchFamily="34" charset="0"/>
              </a:rPr>
              <a:t>b) Reglaj fin al debitului de apă </a:t>
            </a:r>
            <a:br>
              <a:rPr lang="ro-RO" sz="1800" b="0" i="0" u="none" strike="noStrike" dirty="0">
                <a:solidFill>
                  <a:schemeClr val="bg2"/>
                </a:solidFill>
                <a:effectLst/>
                <a:latin typeface="Calibri" panose="020F0502020204030204" pitchFamily="34" charset="0"/>
              </a:rPr>
            </a:br>
            <a:r>
              <a:rPr lang="ro-RO" sz="1800" b="0" i="0" u="none" strike="noStrike" dirty="0">
                <a:solidFill>
                  <a:schemeClr val="bg2"/>
                </a:solidFill>
                <a:effectLst/>
                <a:latin typeface="Calibri" panose="020F0502020204030204" pitchFamily="34" charset="0"/>
              </a:rPr>
              <a:t>c) Aplicații industriale de înaltă precizie </a:t>
            </a:r>
            <a:br>
              <a:rPr lang="ro-RO" sz="1800" b="0" i="0" u="none" strike="noStrike" dirty="0">
                <a:solidFill>
                  <a:schemeClr val="bg2"/>
                </a:solidFill>
                <a:effectLst/>
                <a:latin typeface="Calibri" panose="020F0502020204030204" pitchFamily="34" charset="0"/>
              </a:rPr>
            </a:br>
            <a:r>
              <a:rPr lang="ro-RO" sz="1800" b="0" i="0" u="none" strike="noStrike" dirty="0">
                <a:solidFill>
                  <a:schemeClr val="bg2"/>
                </a:solidFill>
                <a:effectLst/>
                <a:latin typeface="Calibri" panose="020F0502020204030204" pitchFamily="34" charset="0"/>
              </a:rPr>
              <a:t>d) Utilizare în sisteme de aer comprimat </a:t>
            </a:r>
            <a:endParaRPr lang="ro-RO" b="0" dirty="0">
              <a:solidFill>
                <a:schemeClr val="bg2"/>
              </a:solidFill>
              <a:effectLst/>
            </a:endParaRPr>
          </a:p>
          <a:p>
            <a:pPr rtl="0" fontAlgn="base">
              <a:buFont typeface="+mj-lt"/>
              <a:buAutoNum type="arabicPeriod" startAt="2"/>
            </a:pPr>
            <a:endParaRPr lang="en-US" sz="1800" b="1" i="0" u="none" strike="noStrike" dirty="0">
              <a:solidFill>
                <a:schemeClr val="bg2"/>
              </a:solidFill>
              <a:effectLst/>
              <a:latin typeface="Calibri" panose="020F0502020204030204" pitchFamily="34" charset="0"/>
            </a:endParaRPr>
          </a:p>
          <a:p>
            <a:pPr rtl="0" fontAlgn="base">
              <a:buFont typeface="+mj-lt"/>
              <a:buAutoNum type="arabicPeriod" startAt="2"/>
            </a:pPr>
            <a:r>
              <a:rPr lang="en-US" sz="1800" b="1" i="0" u="none" strike="noStrike" dirty="0">
                <a:solidFill>
                  <a:schemeClr val="bg2"/>
                </a:solidFill>
                <a:effectLst/>
                <a:latin typeface="Calibri" panose="020F0502020204030204" pitchFamily="34" charset="0"/>
              </a:rPr>
              <a:t> </a:t>
            </a:r>
            <a:r>
              <a:rPr lang="ro-RO" sz="1800" b="1" i="0" u="none" strike="noStrike" dirty="0">
                <a:solidFill>
                  <a:schemeClr val="bg2"/>
                </a:solidFill>
                <a:effectLst/>
                <a:latin typeface="Calibri" panose="020F0502020204030204" pitchFamily="34" charset="0"/>
              </a:rPr>
              <a:t>Care sunt caracteristicile principale ale vanei cu glob?</a:t>
            </a:r>
          </a:p>
          <a:p>
            <a:pPr marL="449580" rtl="0">
              <a:buNone/>
            </a:pPr>
            <a:r>
              <a:rPr lang="ro-RO" sz="1800" b="0" i="0" u="none" strike="noStrike" dirty="0">
                <a:solidFill>
                  <a:schemeClr val="bg2"/>
                </a:solidFill>
                <a:effectLst/>
                <a:latin typeface="Calibri" panose="020F0502020204030204" pitchFamily="34" charset="0"/>
              </a:rPr>
              <a:t>a) Forma globulară a construcției interne </a:t>
            </a:r>
            <a:br>
              <a:rPr lang="ro-RO" sz="1800" b="0" i="0" u="none" strike="noStrike" dirty="0">
                <a:solidFill>
                  <a:schemeClr val="bg2"/>
                </a:solidFill>
                <a:effectLst/>
                <a:latin typeface="Calibri" panose="020F0502020204030204" pitchFamily="34" charset="0"/>
              </a:rPr>
            </a:br>
            <a:r>
              <a:rPr lang="ro-RO" sz="1800" b="0" i="0" u="none" strike="noStrike" dirty="0">
                <a:solidFill>
                  <a:schemeClr val="bg2"/>
                </a:solidFill>
                <a:effectLst/>
                <a:latin typeface="Calibri" panose="020F0502020204030204" pitchFamily="34" charset="0"/>
              </a:rPr>
              <a:t>b) Capacitatea de a modula precis debitul fluidelor </a:t>
            </a:r>
            <a:br>
              <a:rPr lang="ro-RO" sz="1800" b="0" i="0" u="none" strike="noStrike" dirty="0">
                <a:solidFill>
                  <a:schemeClr val="bg2"/>
                </a:solidFill>
                <a:effectLst/>
                <a:latin typeface="Calibri" panose="020F0502020204030204" pitchFamily="34" charset="0"/>
              </a:rPr>
            </a:br>
            <a:r>
              <a:rPr lang="ro-RO" sz="1800" b="0" i="0" u="none" strike="noStrike" dirty="0">
                <a:solidFill>
                  <a:schemeClr val="bg2"/>
                </a:solidFill>
                <a:effectLst/>
                <a:latin typeface="Calibri" panose="020F0502020204030204" pitchFamily="34" charset="0"/>
              </a:rPr>
              <a:t>c) Aplicabilitate exclusivă pentru lichide agresive </a:t>
            </a:r>
            <a:br>
              <a:rPr lang="ro-RO" sz="1800" b="0" i="0" u="none" strike="noStrike" dirty="0">
                <a:solidFill>
                  <a:schemeClr val="bg2"/>
                </a:solidFill>
                <a:effectLst/>
                <a:latin typeface="Calibri" panose="020F0502020204030204" pitchFamily="34" charset="0"/>
              </a:rPr>
            </a:br>
            <a:r>
              <a:rPr lang="ro-RO" sz="1800" b="0" i="0" u="none" strike="noStrike" dirty="0">
                <a:solidFill>
                  <a:schemeClr val="bg2"/>
                </a:solidFill>
                <a:effectLst/>
                <a:latin typeface="Calibri" panose="020F0502020204030204" pitchFamily="34" charset="0"/>
              </a:rPr>
              <a:t>d) Crearea unei căderi de presiune controlate </a:t>
            </a:r>
            <a:endParaRPr lang="ro-RO" b="0" dirty="0">
              <a:solidFill>
                <a:schemeClr val="bg2"/>
              </a:solidFill>
              <a:effectLst/>
            </a:endParaRPr>
          </a:p>
          <a:p>
            <a:pPr rtl="0" fontAlgn="base"/>
            <a:endParaRPr lang="en-US" sz="1800" b="1" i="0" u="none" strike="noStrike" dirty="0">
              <a:solidFill>
                <a:schemeClr val="bg2"/>
              </a:solidFill>
              <a:effectLst/>
              <a:latin typeface="Calibri" panose="020F0502020204030204" pitchFamily="34" charset="0"/>
            </a:endParaRPr>
          </a:p>
          <a:p>
            <a:pPr rtl="0" fontAlgn="base"/>
            <a:r>
              <a:rPr lang="en-US" sz="1800" b="1" i="0" u="none" strike="noStrike" dirty="0">
                <a:solidFill>
                  <a:schemeClr val="bg2"/>
                </a:solidFill>
                <a:effectLst/>
                <a:latin typeface="Calibri" panose="020F0502020204030204" pitchFamily="34" charset="0"/>
              </a:rPr>
              <a:t>3. </a:t>
            </a:r>
            <a:r>
              <a:rPr lang="ro-RO" sz="1800" b="1" i="0" u="none" strike="noStrike" dirty="0">
                <a:solidFill>
                  <a:schemeClr val="bg2"/>
                </a:solidFill>
                <a:effectLst/>
                <a:latin typeface="Calibri" panose="020F0502020204030204" pitchFamily="34" charset="0"/>
              </a:rPr>
              <a:t>Pentru ce sunt folosiți </a:t>
            </a:r>
            <a:r>
              <a:rPr lang="ro-RO" sz="1800" b="1" i="0" u="none" strike="noStrike" dirty="0" err="1">
                <a:solidFill>
                  <a:schemeClr val="bg2"/>
                </a:solidFill>
                <a:effectLst/>
                <a:latin typeface="Calibri" panose="020F0502020204030204" pitchFamily="34" charset="0"/>
              </a:rPr>
              <a:t>robineții</a:t>
            </a:r>
            <a:r>
              <a:rPr lang="ro-RO" sz="1800" b="1" i="0" u="none" strike="noStrike" dirty="0">
                <a:solidFill>
                  <a:schemeClr val="bg2"/>
                </a:solidFill>
                <a:effectLst/>
                <a:latin typeface="Calibri" panose="020F0502020204030204" pitchFamily="34" charset="0"/>
              </a:rPr>
              <a:t> fluture?</a:t>
            </a:r>
          </a:p>
          <a:p>
            <a:pPr marL="449580" rtl="0">
              <a:buNone/>
            </a:pPr>
            <a:r>
              <a:rPr lang="ro-RO" sz="1800" b="0" i="0" u="none" strike="noStrike" dirty="0">
                <a:solidFill>
                  <a:schemeClr val="bg2"/>
                </a:solidFill>
                <a:effectLst/>
                <a:latin typeface="Calibri" panose="020F0502020204030204" pitchFamily="34" charset="0"/>
              </a:rPr>
              <a:t>a) Procese industriale unde etanșarea fără scăpări este esențială </a:t>
            </a:r>
            <a:br>
              <a:rPr lang="ro-RO" sz="1800" b="0" i="0" u="none" strike="noStrike" dirty="0">
                <a:solidFill>
                  <a:schemeClr val="bg2"/>
                </a:solidFill>
                <a:effectLst/>
                <a:latin typeface="Calibri" panose="020F0502020204030204" pitchFamily="34" charset="0"/>
              </a:rPr>
            </a:br>
            <a:r>
              <a:rPr lang="ro-RO" sz="1800" b="0" i="0" u="none" strike="noStrike" dirty="0">
                <a:solidFill>
                  <a:schemeClr val="bg2"/>
                </a:solidFill>
                <a:effectLst/>
                <a:latin typeface="Calibri" panose="020F0502020204030204" pitchFamily="34" charset="0"/>
              </a:rPr>
              <a:t>b) Sisteme de instalații cu circulația unor fluide ușor încărcate cu suspensii </a:t>
            </a:r>
            <a:br>
              <a:rPr lang="ro-RO" sz="1800" b="0" i="0" u="none" strike="noStrike" dirty="0">
                <a:solidFill>
                  <a:schemeClr val="bg2"/>
                </a:solidFill>
                <a:effectLst/>
                <a:latin typeface="Calibri" panose="020F0502020204030204" pitchFamily="34" charset="0"/>
              </a:rPr>
            </a:br>
            <a:r>
              <a:rPr lang="ro-RO" sz="1800" b="0" i="0" u="none" strike="noStrike" dirty="0">
                <a:solidFill>
                  <a:schemeClr val="bg2"/>
                </a:solidFill>
                <a:effectLst/>
                <a:latin typeface="Calibri" panose="020F0502020204030204" pitchFamily="34" charset="0"/>
              </a:rPr>
              <a:t>c) Exclusiv pentru tratarea apelor uzate </a:t>
            </a:r>
            <a:br>
              <a:rPr lang="ro-RO" sz="1800" b="0" i="0" u="none" strike="noStrike" dirty="0">
                <a:solidFill>
                  <a:schemeClr val="bg2"/>
                </a:solidFill>
                <a:effectLst/>
                <a:latin typeface="Calibri" panose="020F0502020204030204" pitchFamily="34" charset="0"/>
              </a:rPr>
            </a:br>
            <a:r>
              <a:rPr lang="ro-RO" sz="1800" b="0" i="0" u="none" strike="noStrike" dirty="0">
                <a:solidFill>
                  <a:schemeClr val="bg2"/>
                </a:solidFill>
                <a:effectLst/>
                <a:latin typeface="Calibri" panose="020F0502020204030204" pitchFamily="34" charset="0"/>
              </a:rPr>
              <a:t>d) Sisteme complexe de încălzire și ventilație </a:t>
            </a:r>
            <a:endParaRPr lang="ro-RO" b="0" dirty="0">
              <a:solidFill>
                <a:schemeClr val="bg2"/>
              </a:solidFill>
              <a:effectLst/>
            </a:endParaRPr>
          </a:p>
          <a:p>
            <a:pPr>
              <a:buNone/>
            </a:pPr>
            <a:br>
              <a:rPr lang="ro-RO" dirty="0"/>
            </a:br>
            <a:br>
              <a:rPr lang="ro-RO" dirty="0"/>
            </a:b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7" name="Dreptunghi 6">
            <a:extLst>
              <a:ext uri="{FF2B5EF4-FFF2-40B4-BE49-F238E27FC236}">
                <a16:creationId xmlns:a16="http://schemas.microsoft.com/office/drawing/2014/main" id="{4F5ACCDD-90FB-E29A-D7DC-83B82A61E771}"/>
              </a:ext>
            </a:extLst>
          </p:cNvPr>
          <p:cNvSpPr/>
          <p:nvPr/>
        </p:nvSpPr>
        <p:spPr>
          <a:xfrm>
            <a:off x="838199" y="586552"/>
            <a:ext cx="6243654" cy="2749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o-RO" sz="1800" b="0" i="0" u="none" strike="noStrike" kern="1200" cap="none" spc="0" normalizeH="0" baseline="0" noProof="0">
              <a:ln>
                <a:noFill/>
              </a:ln>
              <a:solidFill>
                <a:srgbClr val="000000"/>
              </a:solidFill>
              <a:effectLst/>
              <a:uLnTx/>
              <a:uFillTx/>
              <a:latin typeface="Segoe UI Light"/>
              <a:ea typeface="+mn-ea"/>
              <a:cs typeface="+mn-cs"/>
            </a:endParaRPr>
          </a:p>
        </p:txBody>
      </p:sp>
      <p:sp>
        <p:nvSpPr>
          <p:cNvPr id="8" name="Săgeată: dreapta 7">
            <a:extLst>
              <a:ext uri="{FF2B5EF4-FFF2-40B4-BE49-F238E27FC236}">
                <a16:creationId xmlns:a16="http://schemas.microsoft.com/office/drawing/2014/main" id="{27F1DA56-DADB-867F-CF40-A25F84A978B3}"/>
              </a:ext>
            </a:extLst>
          </p:cNvPr>
          <p:cNvSpPr/>
          <p:nvPr/>
        </p:nvSpPr>
        <p:spPr>
          <a:xfrm>
            <a:off x="999218" y="868282"/>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o-RO" sz="1800" b="0" i="0" u="none" strike="noStrike" kern="1200" cap="none" spc="0" normalizeH="0" baseline="0" noProof="0">
              <a:ln>
                <a:noFill/>
              </a:ln>
              <a:solidFill>
                <a:srgbClr val="000000"/>
              </a:solidFill>
              <a:effectLst/>
              <a:uLnTx/>
              <a:uFillTx/>
              <a:latin typeface="Segoe UI Light"/>
              <a:ea typeface="+mn-ea"/>
              <a:cs typeface="+mn-cs"/>
            </a:endParaRPr>
          </a:p>
        </p:txBody>
      </p:sp>
      <p:sp>
        <p:nvSpPr>
          <p:cNvPr id="3" name="Săgeată: dreapta 2">
            <a:extLst>
              <a:ext uri="{FF2B5EF4-FFF2-40B4-BE49-F238E27FC236}">
                <a16:creationId xmlns:a16="http://schemas.microsoft.com/office/drawing/2014/main" id="{EBC0116E-2590-7071-8E9E-178E5581B331}"/>
              </a:ext>
            </a:extLst>
          </p:cNvPr>
          <p:cNvSpPr/>
          <p:nvPr/>
        </p:nvSpPr>
        <p:spPr>
          <a:xfrm>
            <a:off x="999218" y="1711346"/>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o-RO" sz="1800" b="0" i="0" u="none" strike="noStrike" kern="1200" cap="none" spc="0" normalizeH="0" baseline="0" noProof="0">
              <a:ln>
                <a:noFill/>
              </a:ln>
              <a:solidFill>
                <a:srgbClr val="000000"/>
              </a:solidFill>
              <a:effectLst/>
              <a:uLnTx/>
              <a:uFillTx/>
              <a:latin typeface="Segoe UI Light"/>
              <a:ea typeface="+mn-ea"/>
              <a:cs typeface="+mn-cs"/>
            </a:endParaRPr>
          </a:p>
        </p:txBody>
      </p:sp>
      <p:sp>
        <p:nvSpPr>
          <p:cNvPr id="9" name="Dreptunghi 8">
            <a:extLst>
              <a:ext uri="{FF2B5EF4-FFF2-40B4-BE49-F238E27FC236}">
                <a16:creationId xmlns:a16="http://schemas.microsoft.com/office/drawing/2014/main" id="{EBC984AC-383B-1CEA-A07E-935C3650DF22}"/>
              </a:ext>
            </a:extLst>
          </p:cNvPr>
          <p:cNvSpPr/>
          <p:nvPr/>
        </p:nvSpPr>
        <p:spPr>
          <a:xfrm>
            <a:off x="838198" y="2247429"/>
            <a:ext cx="5416804" cy="26839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o-RO" sz="1800" b="0" i="0" u="none" strike="noStrike" kern="1200" cap="none" spc="0" normalizeH="0" baseline="0" noProof="0">
              <a:ln>
                <a:noFill/>
              </a:ln>
              <a:solidFill>
                <a:srgbClr val="000000"/>
              </a:solidFill>
              <a:effectLst/>
              <a:uLnTx/>
              <a:uFillTx/>
              <a:latin typeface="Segoe UI Light"/>
              <a:ea typeface="+mn-ea"/>
              <a:cs typeface="+mn-cs"/>
            </a:endParaRPr>
          </a:p>
        </p:txBody>
      </p:sp>
      <p:sp>
        <p:nvSpPr>
          <p:cNvPr id="13" name="Săgeată: dreapta 12">
            <a:extLst>
              <a:ext uri="{FF2B5EF4-FFF2-40B4-BE49-F238E27FC236}">
                <a16:creationId xmlns:a16="http://schemas.microsoft.com/office/drawing/2014/main" id="{9AEC768A-B39E-6E05-B5F5-9FA36B6E3630}"/>
              </a:ext>
            </a:extLst>
          </p:cNvPr>
          <p:cNvSpPr/>
          <p:nvPr/>
        </p:nvSpPr>
        <p:spPr>
          <a:xfrm>
            <a:off x="1015446" y="2531632"/>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o-RO" sz="1800" b="0" i="0" u="none" strike="noStrike" kern="1200" cap="none" spc="0" normalizeH="0" baseline="0" noProof="0">
              <a:ln>
                <a:noFill/>
              </a:ln>
              <a:solidFill>
                <a:srgbClr val="000000"/>
              </a:solidFill>
              <a:effectLst/>
              <a:uLnTx/>
              <a:uFillTx/>
              <a:latin typeface="Segoe UI Light"/>
              <a:ea typeface="+mn-ea"/>
              <a:cs typeface="+mn-cs"/>
            </a:endParaRPr>
          </a:p>
        </p:txBody>
      </p:sp>
      <p:sp>
        <p:nvSpPr>
          <p:cNvPr id="17" name="Săgeată: dreapta 16">
            <a:extLst>
              <a:ext uri="{FF2B5EF4-FFF2-40B4-BE49-F238E27FC236}">
                <a16:creationId xmlns:a16="http://schemas.microsoft.com/office/drawing/2014/main" id="{26B1DE87-8F7D-0024-D4AC-1AE6EF2014F0}"/>
              </a:ext>
            </a:extLst>
          </p:cNvPr>
          <p:cNvSpPr/>
          <p:nvPr/>
        </p:nvSpPr>
        <p:spPr>
          <a:xfrm>
            <a:off x="1017923" y="2814815"/>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o-RO" sz="1800" b="0" i="0" u="none" strike="noStrike" kern="1200" cap="none" spc="0" normalizeH="0" baseline="0" noProof="0">
              <a:ln>
                <a:noFill/>
              </a:ln>
              <a:solidFill>
                <a:srgbClr val="000000"/>
              </a:solidFill>
              <a:effectLst/>
              <a:uLnTx/>
              <a:uFillTx/>
              <a:latin typeface="Segoe UI Light"/>
              <a:ea typeface="+mn-ea"/>
              <a:cs typeface="+mn-cs"/>
            </a:endParaRPr>
          </a:p>
        </p:txBody>
      </p:sp>
      <p:sp>
        <p:nvSpPr>
          <p:cNvPr id="18" name="Săgeată: dreapta 17">
            <a:extLst>
              <a:ext uri="{FF2B5EF4-FFF2-40B4-BE49-F238E27FC236}">
                <a16:creationId xmlns:a16="http://schemas.microsoft.com/office/drawing/2014/main" id="{CE270AD7-7AC0-5C1F-6F96-CCE2B496188A}"/>
              </a:ext>
            </a:extLst>
          </p:cNvPr>
          <p:cNvSpPr/>
          <p:nvPr/>
        </p:nvSpPr>
        <p:spPr>
          <a:xfrm>
            <a:off x="995240" y="3350898"/>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o-RO" sz="1800" b="0" i="0" u="none" strike="noStrike" kern="1200" cap="none" spc="0" normalizeH="0" baseline="0" noProof="0">
              <a:ln>
                <a:noFill/>
              </a:ln>
              <a:solidFill>
                <a:srgbClr val="000000"/>
              </a:solidFill>
              <a:effectLst/>
              <a:uLnTx/>
              <a:uFillTx/>
              <a:latin typeface="Segoe UI Light"/>
              <a:ea typeface="+mn-ea"/>
              <a:cs typeface="+mn-cs"/>
            </a:endParaRPr>
          </a:p>
        </p:txBody>
      </p:sp>
      <p:sp>
        <p:nvSpPr>
          <p:cNvPr id="19" name="Dreptunghi 18">
            <a:extLst>
              <a:ext uri="{FF2B5EF4-FFF2-40B4-BE49-F238E27FC236}">
                <a16:creationId xmlns:a16="http://schemas.microsoft.com/office/drawing/2014/main" id="{31260F29-FF20-1B79-EF20-335C3A9BF08D}"/>
              </a:ext>
            </a:extLst>
          </p:cNvPr>
          <p:cNvSpPr/>
          <p:nvPr/>
        </p:nvSpPr>
        <p:spPr>
          <a:xfrm>
            <a:off x="838198" y="3901766"/>
            <a:ext cx="4132753" cy="26839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o-RO" sz="1800" b="0" i="0" u="none" strike="noStrike" kern="1200" cap="none" spc="0" normalizeH="0" baseline="0" noProof="0">
              <a:ln>
                <a:noFill/>
              </a:ln>
              <a:solidFill>
                <a:srgbClr val="000000"/>
              </a:solidFill>
              <a:effectLst/>
              <a:uLnTx/>
              <a:uFillTx/>
              <a:latin typeface="Segoe UI Light"/>
              <a:ea typeface="+mn-ea"/>
              <a:cs typeface="+mn-cs"/>
            </a:endParaRPr>
          </a:p>
        </p:txBody>
      </p:sp>
      <p:sp>
        <p:nvSpPr>
          <p:cNvPr id="20" name="Săgeată: dreapta 19">
            <a:extLst>
              <a:ext uri="{FF2B5EF4-FFF2-40B4-BE49-F238E27FC236}">
                <a16:creationId xmlns:a16="http://schemas.microsoft.com/office/drawing/2014/main" id="{15C153D1-23D2-E218-F648-41D8D3F0B07C}"/>
              </a:ext>
            </a:extLst>
          </p:cNvPr>
          <p:cNvSpPr/>
          <p:nvPr/>
        </p:nvSpPr>
        <p:spPr>
          <a:xfrm>
            <a:off x="995240" y="4190504"/>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o-RO" sz="1800" b="0" i="0" u="none" strike="noStrike" kern="1200" cap="none" spc="0" normalizeH="0" baseline="0" noProof="0">
              <a:ln>
                <a:noFill/>
              </a:ln>
              <a:solidFill>
                <a:srgbClr val="000000"/>
              </a:solidFill>
              <a:effectLst/>
              <a:uLnTx/>
              <a:uFillTx/>
              <a:latin typeface="Segoe UI Light"/>
              <a:ea typeface="+mn-ea"/>
              <a:cs typeface="+mn-cs"/>
            </a:endParaRPr>
          </a:p>
        </p:txBody>
      </p:sp>
      <p:sp>
        <p:nvSpPr>
          <p:cNvPr id="21" name="Săgeată: dreapta 20">
            <a:extLst>
              <a:ext uri="{FF2B5EF4-FFF2-40B4-BE49-F238E27FC236}">
                <a16:creationId xmlns:a16="http://schemas.microsoft.com/office/drawing/2014/main" id="{EDCB251E-398E-FE59-E0CD-604A7FCD8529}"/>
              </a:ext>
            </a:extLst>
          </p:cNvPr>
          <p:cNvSpPr/>
          <p:nvPr/>
        </p:nvSpPr>
        <p:spPr>
          <a:xfrm>
            <a:off x="995240" y="4437849"/>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o-RO" sz="1800" b="0" i="0" u="none" strike="noStrike" kern="1200" cap="none" spc="0" normalizeH="0" baseline="0" noProof="0">
              <a:ln>
                <a:noFill/>
              </a:ln>
              <a:solidFill>
                <a:srgbClr val="000000"/>
              </a:solidFill>
              <a:effectLst/>
              <a:uLnTx/>
              <a:uFillTx/>
              <a:latin typeface="Segoe UI Light"/>
              <a:ea typeface="+mn-ea"/>
              <a:cs typeface="+mn-cs"/>
            </a:endParaRPr>
          </a:p>
        </p:txBody>
      </p:sp>
      <p:sp>
        <p:nvSpPr>
          <p:cNvPr id="22" name="Săgeată: dreapta 21">
            <a:extLst>
              <a:ext uri="{FF2B5EF4-FFF2-40B4-BE49-F238E27FC236}">
                <a16:creationId xmlns:a16="http://schemas.microsoft.com/office/drawing/2014/main" id="{9ABF177D-43E2-5339-DF88-5C3DDB7083CD}"/>
              </a:ext>
            </a:extLst>
          </p:cNvPr>
          <p:cNvSpPr/>
          <p:nvPr/>
        </p:nvSpPr>
        <p:spPr>
          <a:xfrm>
            <a:off x="1015446" y="5002208"/>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o-RO" sz="1800" b="0" i="0" u="none" strike="noStrike" kern="1200" cap="none" spc="0" normalizeH="0" baseline="0" noProof="0">
              <a:ln>
                <a:noFill/>
              </a:ln>
              <a:solidFill>
                <a:srgbClr val="000000"/>
              </a:solidFill>
              <a:effectLst/>
              <a:uLnTx/>
              <a:uFillTx/>
              <a:latin typeface="Segoe UI Light"/>
              <a:ea typeface="+mn-ea"/>
              <a:cs typeface="+mn-cs"/>
            </a:endParaRPr>
          </a:p>
        </p:txBody>
      </p:sp>
    </p:spTree>
    <p:extLst>
      <p:ext uri="{BB962C8B-B14F-4D97-AF65-F5344CB8AC3E}">
        <p14:creationId xmlns:p14="http://schemas.microsoft.com/office/powerpoint/2010/main" val="328615441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arn(inVertical)">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arn(inVertical)">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arn(inVertical)">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ppt_x"/>
                                          </p:val>
                                        </p:tav>
                                        <p:tav tm="100000">
                                          <p:val>
                                            <p:strVal val="#ppt_x"/>
                                          </p:val>
                                        </p:tav>
                                      </p:tavLst>
                                    </p:anim>
                                    <p:anim calcmode="lin" valueType="num">
                                      <p:cBhvr additive="base">
                                        <p:cTn id="4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arn(inVertical)">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barn(inVertical)">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barn(inVertical)">
                                      <p:cBhvr>
                                        <p:cTn id="6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animBg="1"/>
      <p:bldP spid="9" grpId="0" animBg="1"/>
      <p:bldP spid="13" grpId="0" animBg="1"/>
      <p:bldP spid="17" grpId="0" animBg="1"/>
      <p:bldP spid="18" grpId="0" animBg="1"/>
      <p:bldP spid="19" grpId="0" animBg="1"/>
      <p:bldP spid="20" grpId="0" animBg="1"/>
      <p:bldP spid="21" grpId="0" animBg="1"/>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ubstituent imagine 10" descr="Fundal abstract">
            <a:extLst>
              <a:ext uri="{FF2B5EF4-FFF2-40B4-BE49-F238E27FC236}">
                <a16:creationId xmlns:a16="http://schemas.microsoft.com/office/drawing/2014/main" id="{1AFB289C-7992-E904-3106-E3E6A45D4E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032" y="1682496"/>
            <a:ext cx="12185968" cy="3493008"/>
          </a:xfrm>
          <a:prstGeom prst="rect">
            <a:avLst/>
          </a:prstGeom>
        </p:spPr>
      </p:pic>
      <p:sp>
        <p:nvSpPr>
          <p:cNvPr id="4" name="Titlu 3">
            <a:extLst>
              <a:ext uri="{FF2B5EF4-FFF2-40B4-BE49-F238E27FC236}">
                <a16:creationId xmlns:a16="http://schemas.microsoft.com/office/drawing/2014/main" id="{E98DCA46-603B-4178-8707-30E192CE6B8D}"/>
              </a:ext>
            </a:extLst>
          </p:cNvPr>
          <p:cNvSpPr>
            <a:spLocks noGrp="1"/>
          </p:cNvSpPr>
          <p:nvPr>
            <p:ph type="title"/>
          </p:nvPr>
        </p:nvSpPr>
        <p:spPr>
          <a:xfrm>
            <a:off x="1325393" y="2118367"/>
            <a:ext cx="9541213" cy="2621265"/>
          </a:xfrm>
        </p:spPr>
        <p:txBody>
          <a:bodyPr rtlCol="0">
            <a:noAutofit/>
          </a:bodyPr>
          <a:lstStyle/>
          <a:p>
            <a:pPr algn="ctr" rtl="0"/>
            <a:r>
              <a:rPr lang="ro-RO" sz="6000" dirty="0"/>
              <a:t>Vă mulțumesc </a:t>
            </a:r>
            <a:br>
              <a:rPr lang="ro-RO" sz="6000" dirty="0"/>
            </a:br>
            <a:r>
              <a:rPr lang="ro-RO" sz="6000" dirty="0"/>
              <a:t>pentru atenția acordată!</a:t>
            </a:r>
          </a:p>
        </p:txBody>
      </p:sp>
    </p:spTree>
    <p:extLst>
      <p:ext uri="{BB962C8B-B14F-4D97-AF65-F5344CB8AC3E}">
        <p14:creationId xmlns:p14="http://schemas.microsoft.com/office/powerpoint/2010/main" val="595823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BD4B26A0-76B0-4D92-8A3B-F4FB7FCBBD52}"/>
              </a:ext>
            </a:extLst>
          </p:cNvPr>
          <p:cNvSpPr>
            <a:spLocks noGrp="1"/>
          </p:cNvSpPr>
          <p:nvPr>
            <p:ph type="title"/>
          </p:nvPr>
        </p:nvSpPr>
        <p:spPr>
          <a:xfrm>
            <a:off x="778643" y="2468101"/>
            <a:ext cx="1772085" cy="459140"/>
          </a:xfrm>
        </p:spPr>
        <p:txBody>
          <a:bodyPr rtlCol="0">
            <a:normAutofit/>
          </a:bodyPr>
          <a:lstStyle/>
          <a:p>
            <a:pPr rtl="0"/>
            <a:r>
              <a:rPr lang="ro-RO" sz="3000" dirty="0"/>
              <a:t>Armături</a:t>
            </a:r>
          </a:p>
        </p:txBody>
      </p:sp>
      <p:pic>
        <p:nvPicPr>
          <p:cNvPr id="20" name="Substituent imagine 19" descr="Fundal abstract">
            <a:extLst>
              <a:ext uri="{FF2B5EF4-FFF2-40B4-BE49-F238E27FC236}">
                <a16:creationId xmlns:a16="http://schemas.microsoft.com/office/drawing/2014/main" id="{61169563-0C6E-483D-91B6-7AB8952A8FAF}"/>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a:off x="0" y="680480"/>
            <a:ext cx="3288940" cy="1399070"/>
          </a:xfrm>
        </p:spPr>
      </p:pic>
      <p:sp>
        <p:nvSpPr>
          <p:cNvPr id="8" name="Substituent număr diapozitiv 7">
            <a:extLst>
              <a:ext uri="{FF2B5EF4-FFF2-40B4-BE49-F238E27FC236}">
                <a16:creationId xmlns:a16="http://schemas.microsoft.com/office/drawing/2014/main" id="{FE91C663-2D66-4255-91B4-906F720EB8BA}"/>
              </a:ext>
            </a:extLst>
          </p:cNvPr>
          <p:cNvSpPr>
            <a:spLocks noGrp="1"/>
          </p:cNvSpPr>
          <p:nvPr>
            <p:ph type="sldNum" sz="quarter" idx="12"/>
          </p:nvPr>
        </p:nvSpPr>
        <p:spPr/>
        <p:txBody>
          <a:bodyPr rtlCol="0"/>
          <a:lstStyle/>
          <a:p>
            <a:pPr rtl="0"/>
            <a:fld id="{8D581BC7-E183-40DB-AC97-C19EA4EB8894}" type="slidenum">
              <a:rPr lang="ro-RO" smtClean="0"/>
              <a:pPr rtl="0"/>
              <a:t>3</a:t>
            </a:fld>
            <a:endParaRPr lang="ro-RO" dirty="0"/>
          </a:p>
        </p:txBody>
      </p:sp>
      <p:sp>
        <p:nvSpPr>
          <p:cNvPr id="7" name="Substituent subsol 6">
            <a:extLst>
              <a:ext uri="{FF2B5EF4-FFF2-40B4-BE49-F238E27FC236}">
                <a16:creationId xmlns:a16="http://schemas.microsoft.com/office/drawing/2014/main" id="{80B83D80-B29B-48B9-9B34-76AD9399E64D}"/>
              </a:ext>
            </a:extLst>
          </p:cNvPr>
          <p:cNvSpPr>
            <a:spLocks noGrp="1"/>
          </p:cNvSpPr>
          <p:nvPr>
            <p:ph type="ftr" sz="quarter" idx="11"/>
          </p:nvPr>
        </p:nvSpPr>
        <p:spPr>
          <a:xfrm>
            <a:off x="1169961" y="5878720"/>
            <a:ext cx="1855342" cy="298800"/>
          </a:xfrm>
        </p:spPr>
        <p:txBody>
          <a:bodyPr rtlCol="0"/>
          <a:lstStyle/>
          <a:p>
            <a:pPr rtl="0"/>
            <a:r>
              <a:rPr lang="ro-RO" dirty="0"/>
              <a:t>Definiții</a:t>
            </a:r>
          </a:p>
        </p:txBody>
      </p:sp>
      <p:sp>
        <p:nvSpPr>
          <p:cNvPr id="6" name="Substituent dată 5">
            <a:extLst>
              <a:ext uri="{FF2B5EF4-FFF2-40B4-BE49-F238E27FC236}">
                <a16:creationId xmlns:a16="http://schemas.microsoft.com/office/drawing/2014/main" id="{5EC88EDC-DE1B-4E22-AB2A-B461D5C81354}"/>
              </a:ext>
            </a:extLst>
          </p:cNvPr>
          <p:cNvSpPr>
            <a:spLocks noGrp="1"/>
          </p:cNvSpPr>
          <p:nvPr>
            <p:ph type="dt" sz="half" idx="10"/>
          </p:nvPr>
        </p:nvSpPr>
        <p:spPr/>
        <p:txBody>
          <a:bodyPr rtlCol="0"/>
          <a:lstStyle/>
          <a:p>
            <a:pPr rtl="0"/>
            <a:r>
              <a:rPr lang="en-US" dirty="0"/>
              <a:t>26.11.2025</a:t>
            </a:r>
            <a:endParaRPr lang="ro-RO" dirty="0"/>
          </a:p>
        </p:txBody>
      </p:sp>
      <p:sp>
        <p:nvSpPr>
          <p:cNvPr id="13" name="CasetăText 12">
            <a:extLst>
              <a:ext uri="{FF2B5EF4-FFF2-40B4-BE49-F238E27FC236}">
                <a16:creationId xmlns:a16="http://schemas.microsoft.com/office/drawing/2014/main" id="{705D1045-99C2-B733-0AA9-1CDD4DFFC80C}"/>
              </a:ext>
            </a:extLst>
          </p:cNvPr>
          <p:cNvSpPr txBox="1"/>
          <p:nvPr/>
        </p:nvSpPr>
        <p:spPr>
          <a:xfrm>
            <a:off x="712345" y="3297584"/>
            <a:ext cx="7005566" cy="646331"/>
          </a:xfrm>
          <a:prstGeom prst="rect">
            <a:avLst/>
          </a:prstGeom>
          <a:noFill/>
        </p:spPr>
        <p:txBody>
          <a:bodyPr wrap="square">
            <a:spAutoFit/>
          </a:bodyPr>
          <a:lstStyle/>
          <a:p>
            <a:pPr algn="just"/>
            <a:r>
              <a:rPr lang="en-US" b="1" dirty="0">
                <a:solidFill>
                  <a:schemeClr val="bg2"/>
                </a:solidFill>
                <a:ea typeface="Calibri" panose="020F0502020204030204" pitchFamily="34" charset="0"/>
                <a:cs typeface="Calibri" panose="020F0502020204030204" pitchFamily="34" charset="0"/>
              </a:rPr>
              <a:t>1. </a:t>
            </a:r>
            <a:r>
              <a:rPr lang="ro-RO" b="1" dirty="0">
                <a:solidFill>
                  <a:schemeClr val="bg2"/>
                </a:solidFill>
                <a:ea typeface="Calibri" panose="020F0502020204030204" pitchFamily="34" charset="0"/>
                <a:cs typeface="Calibri" panose="020F0502020204030204" pitchFamily="34" charset="0"/>
              </a:rPr>
              <a:t>Armăturile</a:t>
            </a:r>
          </a:p>
          <a:p>
            <a:pPr algn="just"/>
            <a:r>
              <a:rPr lang="en-US" b="1" dirty="0">
                <a:ea typeface="Calibri" panose="020F0502020204030204" pitchFamily="34" charset="0"/>
                <a:cs typeface="Calibri" panose="020F0502020204030204" pitchFamily="34" charset="0"/>
              </a:rPr>
              <a:t>Sunt </a:t>
            </a:r>
            <a:r>
              <a:rPr lang="ro-RO" b="1" dirty="0">
                <a:ea typeface="Calibri" panose="020F0502020204030204" pitchFamily="34" charset="0"/>
                <a:cs typeface="Calibri" panose="020F0502020204030204" pitchFamily="34" charset="0"/>
              </a:rPr>
              <a:t>elemente folosite pentru închiderea și reglarea circulației fluidelor.</a:t>
            </a:r>
            <a:endParaRPr lang="ro-RO" dirty="0">
              <a:ea typeface="Calibri" panose="020F0502020204030204" pitchFamily="34" charset="0"/>
              <a:cs typeface="Calibri" panose="020F0502020204030204" pitchFamily="34" charset="0"/>
            </a:endParaRPr>
          </a:p>
        </p:txBody>
      </p:sp>
      <p:sp>
        <p:nvSpPr>
          <p:cNvPr id="4" name="CasetăText 3">
            <a:extLst>
              <a:ext uri="{FF2B5EF4-FFF2-40B4-BE49-F238E27FC236}">
                <a16:creationId xmlns:a16="http://schemas.microsoft.com/office/drawing/2014/main" id="{8EEAA175-E3CB-DA05-828D-C431961DFEA2}"/>
              </a:ext>
            </a:extLst>
          </p:cNvPr>
          <p:cNvSpPr txBox="1"/>
          <p:nvPr/>
        </p:nvSpPr>
        <p:spPr>
          <a:xfrm>
            <a:off x="7812490" y="6311029"/>
            <a:ext cx="4043280" cy="369332"/>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1 Armături pentru instalații [</a:t>
            </a:r>
            <a:r>
              <a:rPr lang="ro-RO" b="1" dirty="0">
                <a:solidFill>
                  <a:schemeClr val="bg2"/>
                </a:solidFill>
                <a:ea typeface="Calibri" panose="020F0502020204030204" pitchFamily="34" charset="0"/>
                <a:cs typeface="Calibri" panose="020F0502020204030204" pitchFamily="34" charset="0"/>
                <a:hlinkClick r:id="rId4"/>
              </a:rPr>
              <a:t>ifluid.ro</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sp>
        <p:nvSpPr>
          <p:cNvPr id="5" name="CasetăText 4">
            <a:extLst>
              <a:ext uri="{FF2B5EF4-FFF2-40B4-BE49-F238E27FC236}">
                <a16:creationId xmlns:a16="http://schemas.microsoft.com/office/drawing/2014/main" id="{AD0F54C9-C446-F673-C2D9-0DAA7C040E54}"/>
              </a:ext>
            </a:extLst>
          </p:cNvPr>
          <p:cNvSpPr txBox="1"/>
          <p:nvPr/>
        </p:nvSpPr>
        <p:spPr>
          <a:xfrm>
            <a:off x="712345" y="4123382"/>
            <a:ext cx="7005566" cy="1477328"/>
          </a:xfrm>
          <a:prstGeom prst="rect">
            <a:avLst/>
          </a:prstGeom>
          <a:noFill/>
        </p:spPr>
        <p:txBody>
          <a:bodyPr wrap="square">
            <a:spAutoFit/>
          </a:bodyPr>
          <a:lstStyle/>
          <a:p>
            <a:pPr algn="just"/>
            <a:r>
              <a:rPr lang="ro-RO" b="1" dirty="0">
                <a:solidFill>
                  <a:schemeClr val="bg2"/>
                </a:solidFill>
                <a:ea typeface="Calibri" panose="020F0502020204030204" pitchFamily="34" charset="0"/>
                <a:cs typeface="Calibri" panose="020F0502020204030204" pitchFamily="34" charset="0"/>
              </a:rPr>
              <a:t>2</a:t>
            </a:r>
            <a:r>
              <a:rPr lang="en-US" b="1" dirty="0">
                <a:solidFill>
                  <a:schemeClr val="bg2"/>
                </a:solidFill>
                <a:ea typeface="Calibri" panose="020F0502020204030204" pitchFamily="34" charset="0"/>
                <a:cs typeface="Calibri" panose="020F0502020204030204" pitchFamily="34" charset="0"/>
              </a:rPr>
              <a:t>. </a:t>
            </a:r>
            <a:r>
              <a:rPr lang="ro-RO" b="1" dirty="0">
                <a:solidFill>
                  <a:schemeClr val="bg2"/>
                </a:solidFill>
                <a:ea typeface="Calibri" panose="020F0502020204030204" pitchFamily="34" charset="0"/>
                <a:cs typeface="Calibri" panose="020F0502020204030204" pitchFamily="34" charset="0"/>
              </a:rPr>
              <a:t>Scopul armăturilor</a:t>
            </a:r>
          </a:p>
          <a:p>
            <a:pPr marL="285750" indent="-285750" algn="just">
              <a:buFontTx/>
              <a:buChar char="-"/>
            </a:pPr>
            <a:r>
              <a:rPr lang="ro-RO" b="1" dirty="0">
                <a:ea typeface="Calibri" panose="020F0502020204030204" pitchFamily="34" charset="0"/>
                <a:cs typeface="Calibri" panose="020F0502020204030204" pitchFamily="34" charset="0"/>
              </a:rPr>
              <a:t>Închiderea (reținerea) și deschiderea circulației fluidelor</a:t>
            </a:r>
          </a:p>
          <a:p>
            <a:pPr marL="285750" indent="-285750" algn="just">
              <a:buFontTx/>
              <a:buChar char="-"/>
            </a:pPr>
            <a:r>
              <a:rPr lang="ro-RO" b="1" dirty="0">
                <a:ea typeface="Calibri" panose="020F0502020204030204" pitchFamily="34" charset="0"/>
                <a:cs typeface="Calibri" panose="020F0502020204030204" pitchFamily="34" charset="0"/>
              </a:rPr>
              <a:t>Reglarea debitului de curgere a fluidelor</a:t>
            </a:r>
          </a:p>
          <a:p>
            <a:pPr marL="285750" indent="-285750" algn="just">
              <a:buFontTx/>
              <a:buChar char="-"/>
            </a:pPr>
            <a:r>
              <a:rPr lang="ro-RO" b="1" dirty="0">
                <a:ea typeface="Calibri" panose="020F0502020204030204" pitchFamily="34" charset="0"/>
                <a:cs typeface="Calibri" panose="020F0502020204030204" pitchFamily="34" charset="0"/>
              </a:rPr>
              <a:t>Măsura și controlul unor parametri (presiune, temperatură etc.) pentru siguranța și protecția instalațiilor</a:t>
            </a:r>
            <a:endParaRPr lang="ro-RO" dirty="0">
              <a:ea typeface="Calibri" panose="020F0502020204030204" pitchFamily="34" charset="0"/>
              <a:cs typeface="Calibri" panose="020F0502020204030204" pitchFamily="34" charset="0"/>
            </a:endParaRPr>
          </a:p>
        </p:txBody>
      </p:sp>
      <p:sp>
        <p:nvSpPr>
          <p:cNvPr id="11" name="CasetăText 10">
            <a:extLst>
              <a:ext uri="{FF2B5EF4-FFF2-40B4-BE49-F238E27FC236}">
                <a16:creationId xmlns:a16="http://schemas.microsoft.com/office/drawing/2014/main" id="{9C5B8F26-3154-0939-24C6-7037F17882C6}"/>
              </a:ext>
            </a:extLst>
          </p:cNvPr>
          <p:cNvSpPr txBox="1"/>
          <p:nvPr/>
        </p:nvSpPr>
        <p:spPr>
          <a:xfrm>
            <a:off x="3472774" y="561138"/>
            <a:ext cx="6099242" cy="369332"/>
          </a:xfrm>
          <a:prstGeom prst="rect">
            <a:avLst/>
          </a:prstGeom>
          <a:noFill/>
        </p:spPr>
        <p:txBody>
          <a:bodyPr wrap="square">
            <a:spAutoFit/>
          </a:bodyPr>
          <a:lstStyle/>
          <a:p>
            <a:r>
              <a:rPr lang="ro-RO" b="1" i="0" dirty="0">
                <a:solidFill>
                  <a:schemeClr val="bg2"/>
                </a:solidFill>
                <a:effectLst/>
              </a:rPr>
              <a:t>armăt</a:t>
            </a:r>
            <a:r>
              <a:rPr lang="ro-RO" b="1" i="0" u="sng" dirty="0">
                <a:solidFill>
                  <a:schemeClr val="bg2"/>
                </a:solidFill>
                <a:effectLst/>
              </a:rPr>
              <a:t>u</a:t>
            </a:r>
            <a:r>
              <a:rPr lang="ro-RO" b="1" i="0" dirty="0">
                <a:solidFill>
                  <a:schemeClr val="bg2"/>
                </a:solidFill>
                <a:effectLst/>
              </a:rPr>
              <a:t>ră</a:t>
            </a:r>
            <a:r>
              <a:rPr lang="ro-RO" b="0" i="0" dirty="0">
                <a:solidFill>
                  <a:schemeClr val="bg2"/>
                </a:solidFill>
                <a:effectLst/>
              </a:rPr>
              <a:t>, armături (substantiv feminin)</a:t>
            </a:r>
            <a:endParaRPr lang="ro-RO" dirty="0">
              <a:solidFill>
                <a:schemeClr val="bg2"/>
              </a:solidFill>
            </a:endParaRPr>
          </a:p>
        </p:txBody>
      </p:sp>
      <p:sp>
        <p:nvSpPr>
          <p:cNvPr id="16" name="CasetăText 15">
            <a:extLst>
              <a:ext uri="{FF2B5EF4-FFF2-40B4-BE49-F238E27FC236}">
                <a16:creationId xmlns:a16="http://schemas.microsoft.com/office/drawing/2014/main" id="{CE55E308-28E6-9DB6-D70B-FA05C869DF68}"/>
              </a:ext>
            </a:extLst>
          </p:cNvPr>
          <p:cNvSpPr txBox="1"/>
          <p:nvPr/>
        </p:nvSpPr>
        <p:spPr>
          <a:xfrm>
            <a:off x="3472774" y="930470"/>
            <a:ext cx="4679005" cy="2236510"/>
          </a:xfrm>
          <a:prstGeom prst="rect">
            <a:avLst/>
          </a:prstGeom>
          <a:noFill/>
        </p:spPr>
        <p:txBody>
          <a:bodyPr wrap="square">
            <a:spAutoFit/>
          </a:bodyPr>
          <a:lstStyle/>
          <a:p>
            <a:pPr algn="just">
              <a:spcBef>
                <a:spcPts val="750"/>
              </a:spcBef>
            </a:pPr>
            <a:r>
              <a:rPr lang="ro-RO" b="1" i="0" strike="sngStrike" dirty="0">
                <a:solidFill>
                  <a:schemeClr val="tx2"/>
                </a:solidFill>
                <a:effectLst/>
              </a:rPr>
              <a:t>1.</a:t>
            </a:r>
            <a:r>
              <a:rPr lang="ro-RO" b="0" i="0" strike="sngStrike" dirty="0">
                <a:solidFill>
                  <a:schemeClr val="tx2"/>
                </a:solidFill>
                <a:effectLst/>
              </a:rPr>
              <a:t> Totalitatea barelor metalice prinse între ele care întăresc o construcție (de beton armat).</a:t>
            </a:r>
          </a:p>
          <a:p>
            <a:pPr algn="just">
              <a:spcBef>
                <a:spcPts val="750"/>
              </a:spcBef>
            </a:pPr>
            <a:r>
              <a:rPr lang="ro-RO" b="1" i="0" dirty="0">
                <a:solidFill>
                  <a:srgbClr val="00B0F0"/>
                </a:solidFill>
                <a:effectLst/>
              </a:rPr>
              <a:t>2.</a:t>
            </a:r>
            <a:r>
              <a:rPr lang="ro-RO" b="0" i="0" dirty="0">
                <a:solidFill>
                  <a:srgbClr val="00B0F0"/>
                </a:solidFill>
                <a:effectLst/>
              </a:rPr>
              <a:t> Totalitatea </a:t>
            </a:r>
            <a:r>
              <a:rPr lang="ro-RO" b="1" i="0" dirty="0">
                <a:solidFill>
                  <a:srgbClr val="FFC000"/>
                </a:solidFill>
                <a:effectLst/>
              </a:rPr>
              <a:t>pieselor metalice </a:t>
            </a:r>
            <a:r>
              <a:rPr lang="ro-RO" b="0" i="0" dirty="0">
                <a:solidFill>
                  <a:srgbClr val="00B0F0"/>
                </a:solidFill>
                <a:effectLst/>
              </a:rPr>
              <a:t>ale unor instalații alcătuite din țevi sau conducte.</a:t>
            </a:r>
          </a:p>
          <a:p>
            <a:pPr algn="just">
              <a:spcBef>
                <a:spcPts val="750"/>
              </a:spcBef>
            </a:pPr>
            <a:r>
              <a:rPr lang="ro-RO" b="1" i="0" u="sng" dirty="0">
                <a:solidFill>
                  <a:srgbClr val="00B050"/>
                </a:solidFill>
                <a:effectLst/>
              </a:rPr>
              <a:t>3. Totalitatea aparatelor și dispozitivelor de comandă, de control, de siguranță etc., montate la o instalație, la o mașină etc.</a:t>
            </a:r>
          </a:p>
        </p:txBody>
      </p:sp>
      <p:sp>
        <p:nvSpPr>
          <p:cNvPr id="19" name="CasetăText 18">
            <a:extLst>
              <a:ext uri="{FF2B5EF4-FFF2-40B4-BE49-F238E27FC236}">
                <a16:creationId xmlns:a16="http://schemas.microsoft.com/office/drawing/2014/main" id="{6A050F1F-BC53-0EBD-90DB-3953406F330A}"/>
              </a:ext>
            </a:extLst>
          </p:cNvPr>
          <p:cNvSpPr txBox="1"/>
          <p:nvPr/>
        </p:nvSpPr>
        <p:spPr>
          <a:xfrm>
            <a:off x="3472774" y="200307"/>
            <a:ext cx="6099242" cy="369332"/>
          </a:xfrm>
          <a:prstGeom prst="rect">
            <a:avLst/>
          </a:prstGeom>
          <a:noFill/>
        </p:spPr>
        <p:txBody>
          <a:bodyPr wrap="square">
            <a:spAutoFit/>
          </a:bodyPr>
          <a:lstStyle/>
          <a:p>
            <a:r>
              <a:rPr lang="ro-RO" dirty="0">
                <a:solidFill>
                  <a:schemeClr val="tx2"/>
                </a:solidFill>
              </a:rPr>
              <a:t>https://dexonline.ro/definitie/armături</a:t>
            </a:r>
          </a:p>
        </p:txBody>
      </p:sp>
      <p:pic>
        <p:nvPicPr>
          <p:cNvPr id="1026" name="Picture 2" descr="Robinete de inchidere sau reglaj si armaturi pentru instalatii ...">
            <a:extLst>
              <a:ext uri="{FF2B5EF4-FFF2-40B4-BE49-F238E27FC236}">
                <a16:creationId xmlns:a16="http://schemas.microsoft.com/office/drawing/2014/main" id="{A7D189D8-3D24-0685-D208-D8A7761FAA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2" r="1"/>
          <a:stretch/>
        </p:blipFill>
        <p:spPr bwMode="auto">
          <a:xfrm>
            <a:off x="8258783" y="141304"/>
            <a:ext cx="3220872" cy="6099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11190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B7D97-A90C-5184-556D-F7A4D4AD0DED}"/>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523BA723-B7CB-024D-84F7-379789FA2E43}"/>
              </a:ext>
            </a:extLst>
          </p:cNvPr>
          <p:cNvSpPr>
            <a:spLocks noGrp="1"/>
          </p:cNvSpPr>
          <p:nvPr>
            <p:ph type="dt" sz="half" idx="10"/>
          </p:nvPr>
        </p:nvSpPr>
        <p:spPr/>
        <p:txBody>
          <a:bodyPr rtlCol="0"/>
          <a:lstStyle/>
          <a:p>
            <a:pPr rtl="0"/>
            <a:r>
              <a:rPr lang="ro-RO" dirty="0"/>
              <a:t>26.11.2025</a:t>
            </a:r>
          </a:p>
        </p:txBody>
      </p:sp>
      <p:sp>
        <p:nvSpPr>
          <p:cNvPr id="8" name="Substituent număr diapozitiv 7">
            <a:extLst>
              <a:ext uri="{FF2B5EF4-FFF2-40B4-BE49-F238E27FC236}">
                <a16:creationId xmlns:a16="http://schemas.microsoft.com/office/drawing/2014/main" id="{631D28DB-434D-52D3-9DF3-1B8589752104}"/>
              </a:ext>
            </a:extLst>
          </p:cNvPr>
          <p:cNvSpPr>
            <a:spLocks noGrp="1"/>
          </p:cNvSpPr>
          <p:nvPr>
            <p:ph type="sldNum" sz="quarter" idx="12"/>
          </p:nvPr>
        </p:nvSpPr>
        <p:spPr/>
        <p:txBody>
          <a:bodyPr rtlCol="0"/>
          <a:lstStyle/>
          <a:p>
            <a:pPr rtl="0"/>
            <a:fld id="{8D581BC7-E183-40DB-AC97-C19EA4EB8894}" type="slidenum">
              <a:rPr lang="ro-RO" smtClean="0"/>
              <a:pPr rtl="0"/>
              <a:t>4</a:t>
            </a:fld>
            <a:endParaRPr lang="ro-RO" dirty="0"/>
          </a:p>
        </p:txBody>
      </p:sp>
      <p:sp>
        <p:nvSpPr>
          <p:cNvPr id="3" name="Substituent subsol 6">
            <a:extLst>
              <a:ext uri="{FF2B5EF4-FFF2-40B4-BE49-F238E27FC236}">
                <a16:creationId xmlns:a16="http://schemas.microsoft.com/office/drawing/2014/main" id="{E5464FF9-B061-E440-33BA-2BCC3D5BAACC}"/>
              </a:ext>
            </a:extLst>
          </p:cNvPr>
          <p:cNvSpPr>
            <a:spLocks noGrp="1"/>
          </p:cNvSpPr>
          <p:nvPr>
            <p:ph type="ftr" sz="quarter" idx="11"/>
          </p:nvPr>
        </p:nvSpPr>
        <p:spPr>
          <a:xfrm>
            <a:off x="1169961" y="5878720"/>
            <a:ext cx="2049894" cy="297307"/>
          </a:xfrm>
        </p:spPr>
        <p:txBody>
          <a:bodyPr rtlCol="0"/>
          <a:lstStyle/>
          <a:p>
            <a:pPr rtl="0"/>
            <a:r>
              <a:rPr lang="ro-RO" dirty="0"/>
              <a:t>Tipuri de </a:t>
            </a:r>
            <a:r>
              <a:rPr lang="ro-RO" dirty="0" err="1"/>
              <a:t>robineți</a:t>
            </a:r>
            <a:endParaRPr lang="ro-RO" dirty="0"/>
          </a:p>
        </p:txBody>
      </p:sp>
      <p:sp>
        <p:nvSpPr>
          <p:cNvPr id="11" name="CasetăText 10">
            <a:extLst>
              <a:ext uri="{FF2B5EF4-FFF2-40B4-BE49-F238E27FC236}">
                <a16:creationId xmlns:a16="http://schemas.microsoft.com/office/drawing/2014/main" id="{6E5FBC7B-9478-1885-945E-DFC247DE3C60}"/>
              </a:ext>
            </a:extLst>
          </p:cNvPr>
          <p:cNvSpPr txBox="1"/>
          <p:nvPr/>
        </p:nvSpPr>
        <p:spPr>
          <a:xfrm>
            <a:off x="5056063" y="4682797"/>
            <a:ext cx="5465400" cy="369332"/>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2 </a:t>
            </a:r>
            <a:r>
              <a:rPr lang="pt-BR" b="1" dirty="0">
                <a:solidFill>
                  <a:schemeClr val="bg2"/>
                </a:solidFill>
                <a:ea typeface="Calibri" panose="020F0502020204030204" pitchFamily="34" charset="0"/>
                <a:cs typeface="Calibri" panose="020F0502020204030204" pitchFamily="34" charset="0"/>
              </a:rPr>
              <a:t>Robinet de trecere pentru apă cu ventil </a:t>
            </a:r>
            <a:r>
              <a:rPr lang="ro-RO" b="1" dirty="0">
                <a:solidFill>
                  <a:schemeClr val="bg2"/>
                </a:solidFill>
                <a:ea typeface="Calibri" panose="020F0502020204030204" pitchFamily="34" charset="0"/>
                <a:cs typeface="Calibri" panose="020F0502020204030204" pitchFamily="34" charset="0"/>
              </a:rPr>
              <a:t>[</a:t>
            </a:r>
            <a:r>
              <a:rPr lang="ro-RO" b="1" dirty="0">
                <a:solidFill>
                  <a:schemeClr val="bg2"/>
                </a:solidFill>
                <a:ea typeface="Calibri" panose="020F0502020204030204" pitchFamily="34" charset="0"/>
                <a:cs typeface="Calibri" panose="020F0502020204030204" pitchFamily="34" charset="0"/>
                <a:hlinkClick r:id="rId3"/>
              </a:rPr>
              <a:t>ferro.ro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13" name="CasetăText 12">
            <a:extLst>
              <a:ext uri="{FF2B5EF4-FFF2-40B4-BE49-F238E27FC236}">
                <a16:creationId xmlns:a16="http://schemas.microsoft.com/office/drawing/2014/main" id="{6D766BB6-1F5A-9985-B551-FE04FB429602}"/>
              </a:ext>
            </a:extLst>
          </p:cNvPr>
          <p:cNvSpPr txBox="1"/>
          <p:nvPr/>
        </p:nvSpPr>
        <p:spPr>
          <a:xfrm>
            <a:off x="655296" y="469191"/>
            <a:ext cx="6099242" cy="369332"/>
          </a:xfrm>
          <a:prstGeom prst="rect">
            <a:avLst/>
          </a:prstGeom>
          <a:noFill/>
        </p:spPr>
        <p:txBody>
          <a:bodyPr wrap="square">
            <a:spAutoFit/>
          </a:bodyPr>
          <a:lstStyle/>
          <a:p>
            <a:r>
              <a:rPr lang="ro-RO" b="1" dirty="0">
                <a:solidFill>
                  <a:schemeClr val="bg2"/>
                </a:solidFill>
              </a:rPr>
              <a:t>I. Robinet de trecere pentru apă cu ventil</a:t>
            </a:r>
          </a:p>
        </p:txBody>
      </p:sp>
      <p:pic>
        <p:nvPicPr>
          <p:cNvPr id="15" name="Imagine 14">
            <a:extLst>
              <a:ext uri="{FF2B5EF4-FFF2-40B4-BE49-F238E27FC236}">
                <a16:creationId xmlns:a16="http://schemas.microsoft.com/office/drawing/2014/main" id="{0974127D-A9EA-311A-7AB3-603FE0CDA9C5}"/>
              </a:ext>
            </a:extLst>
          </p:cNvPr>
          <p:cNvPicPr>
            <a:picLocks noChangeAspect="1"/>
          </p:cNvPicPr>
          <p:nvPr/>
        </p:nvPicPr>
        <p:blipFill>
          <a:blip r:embed="rId5"/>
          <a:srcRect l="3978"/>
          <a:stretch/>
        </p:blipFill>
        <p:spPr>
          <a:xfrm>
            <a:off x="4451365" y="1255157"/>
            <a:ext cx="6674796" cy="33142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7" name="CasetăText 16">
            <a:extLst>
              <a:ext uri="{FF2B5EF4-FFF2-40B4-BE49-F238E27FC236}">
                <a16:creationId xmlns:a16="http://schemas.microsoft.com/office/drawing/2014/main" id="{7B8213DD-6A7F-A1A0-47B2-20760B8CA972}"/>
              </a:ext>
            </a:extLst>
          </p:cNvPr>
          <p:cNvSpPr txBox="1"/>
          <p:nvPr/>
        </p:nvSpPr>
        <p:spPr>
          <a:xfrm>
            <a:off x="655296" y="1347469"/>
            <a:ext cx="3537325" cy="3416320"/>
          </a:xfrm>
          <a:prstGeom prst="rect">
            <a:avLst/>
          </a:prstGeom>
          <a:noFill/>
        </p:spPr>
        <p:txBody>
          <a:bodyPr wrap="square">
            <a:spAutoFit/>
          </a:bodyPr>
          <a:lstStyle/>
          <a:p>
            <a:pPr algn="l"/>
            <a:r>
              <a:rPr lang="ro-RO" sz="1800" b="1" i="0" u="sng" strike="noStrike" baseline="0" dirty="0">
                <a:solidFill>
                  <a:schemeClr val="tx2"/>
                </a:solidFill>
              </a:rPr>
              <a:t>Date tehnice:</a:t>
            </a:r>
          </a:p>
          <a:p>
            <a:pPr marL="285750" indent="-285750" algn="l">
              <a:buFont typeface="Arial" panose="020B0604020202020204" pitchFamily="34" charset="0"/>
              <a:buChar char="•"/>
            </a:pPr>
            <a:r>
              <a:rPr lang="ro-RO" sz="1800" b="0" i="0" u="none" strike="noStrike" baseline="0" dirty="0"/>
              <a:t>interior-interior (FI-FI)</a:t>
            </a:r>
          </a:p>
          <a:p>
            <a:pPr marL="285750" indent="-285750" algn="l">
              <a:buFont typeface="Arial" panose="020B0604020202020204" pitchFamily="34" charset="0"/>
              <a:buChar char="•"/>
            </a:pPr>
            <a:r>
              <a:rPr lang="ro-RO" sz="1800" b="0" i="0" u="none" strike="noStrike" baseline="0" dirty="0"/>
              <a:t>rozetă de acționare din oțel</a:t>
            </a:r>
          </a:p>
          <a:p>
            <a:pPr marL="285750" indent="-285750" algn="l">
              <a:buFont typeface="Arial" panose="020B0604020202020204" pitchFamily="34" charset="0"/>
              <a:buChar char="•"/>
            </a:pPr>
            <a:r>
              <a:rPr lang="ro-RO" sz="1800" b="0" i="0" u="none" strike="noStrike" baseline="0" dirty="0"/>
              <a:t>cu presetupă</a:t>
            </a:r>
          </a:p>
          <a:p>
            <a:pPr marL="285750" indent="-285750" algn="l">
              <a:buFont typeface="Arial" panose="020B0604020202020204" pitchFamily="34" charset="0"/>
              <a:buChar char="•"/>
            </a:pPr>
            <a:r>
              <a:rPr lang="ro-RO" sz="1800" b="0" i="0" u="none" strike="noStrike" baseline="0" dirty="0"/>
              <a:t>corp din fontă</a:t>
            </a:r>
          </a:p>
          <a:p>
            <a:pPr marL="285750" indent="-285750" algn="l">
              <a:buFont typeface="Arial" panose="020B0604020202020204" pitchFamily="34" charset="0"/>
              <a:buChar char="•"/>
            </a:pPr>
            <a:r>
              <a:rPr lang="ro-RO" sz="1800" b="0" i="0" u="none" strike="noStrike" baseline="0" dirty="0"/>
              <a:t>garnituri etanșare din EPDM</a:t>
            </a:r>
          </a:p>
          <a:p>
            <a:pPr marL="285750" indent="-285750" algn="l">
              <a:buFont typeface="Arial" panose="020B0604020202020204" pitchFamily="34" charset="0"/>
              <a:buChar char="•"/>
            </a:pPr>
            <a:r>
              <a:rPr lang="it-IT" sz="1800" b="0" i="0" u="none" strike="noStrike" baseline="0" dirty="0"/>
              <a:t>presiune nominală: 1,0 MPa (10 bar)</a:t>
            </a:r>
          </a:p>
          <a:p>
            <a:pPr marL="285750" indent="-285750" algn="l">
              <a:buFont typeface="Arial" panose="020B0604020202020204" pitchFamily="34" charset="0"/>
              <a:buChar char="•"/>
            </a:pPr>
            <a:r>
              <a:rPr lang="ro-RO" sz="1800" b="0" i="0" u="none" strike="noStrike" baseline="0" dirty="0"/>
              <a:t>temperatură maximă de lucru: 95°C</a:t>
            </a:r>
          </a:p>
          <a:p>
            <a:pPr marL="285750" indent="-285750" algn="l">
              <a:buFont typeface="Arial" panose="020B0604020202020204" pitchFamily="34" charset="0"/>
              <a:buChar char="•"/>
            </a:pPr>
            <a:r>
              <a:rPr lang="ro-RO" sz="1800" b="0" i="0" u="none" strike="noStrike" baseline="0" dirty="0"/>
              <a:t>agent pentru </a:t>
            </a:r>
            <a:r>
              <a:rPr lang="ro-RO" sz="1800" b="0" i="0" u="none" strike="noStrike" baseline="0" dirty="0" err="1"/>
              <a:t>robineți</a:t>
            </a:r>
            <a:r>
              <a:rPr lang="ro-RO" sz="1800" b="0" i="0" u="none" strike="noStrike" baseline="0" dirty="0"/>
              <a:t>: apă</a:t>
            </a:r>
          </a:p>
          <a:p>
            <a:pPr marL="285750" indent="-285750" algn="l">
              <a:buFont typeface="Arial" panose="020B0604020202020204" pitchFamily="34" charset="0"/>
              <a:buChar char="•"/>
            </a:pPr>
            <a:r>
              <a:rPr lang="ro-RO" dirty="0"/>
              <a:t>diametre: 1/2” – 2”</a:t>
            </a:r>
          </a:p>
        </p:txBody>
      </p:sp>
      <p:sp>
        <p:nvSpPr>
          <p:cNvPr id="2" name="CasetăText 1">
            <a:extLst>
              <a:ext uri="{FF2B5EF4-FFF2-40B4-BE49-F238E27FC236}">
                <a16:creationId xmlns:a16="http://schemas.microsoft.com/office/drawing/2014/main" id="{CFD193C5-D86A-86B4-01BC-0374DCC131E1}"/>
              </a:ext>
            </a:extLst>
          </p:cNvPr>
          <p:cNvSpPr txBox="1"/>
          <p:nvPr/>
        </p:nvSpPr>
        <p:spPr>
          <a:xfrm>
            <a:off x="655296" y="5269669"/>
            <a:ext cx="6099242" cy="369332"/>
          </a:xfrm>
          <a:prstGeom prst="rect">
            <a:avLst/>
          </a:prstGeom>
          <a:noFill/>
        </p:spPr>
        <p:txBody>
          <a:bodyPr wrap="square">
            <a:spAutoFit/>
          </a:bodyPr>
          <a:lstStyle/>
          <a:p>
            <a:r>
              <a:rPr lang="ro-RO" b="1" dirty="0">
                <a:solidFill>
                  <a:schemeClr val="bg2"/>
                </a:solidFill>
              </a:rPr>
              <a:t>*Utilizare: </a:t>
            </a:r>
            <a:r>
              <a:rPr lang="ro-RO" b="1" u="sng" dirty="0">
                <a:solidFill>
                  <a:schemeClr val="bg2"/>
                </a:solidFill>
              </a:rPr>
              <a:t>pentru reglaj fin</a:t>
            </a:r>
            <a:r>
              <a:rPr lang="ro-RO" b="1" dirty="0">
                <a:solidFill>
                  <a:schemeClr val="bg2"/>
                </a:solidFill>
              </a:rPr>
              <a:t> în instalații sanitare și de încălzire</a:t>
            </a:r>
          </a:p>
        </p:txBody>
      </p:sp>
    </p:spTree>
    <p:extLst>
      <p:ext uri="{BB962C8B-B14F-4D97-AF65-F5344CB8AC3E}">
        <p14:creationId xmlns:p14="http://schemas.microsoft.com/office/powerpoint/2010/main" val="127762538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8D9BF-7725-2B58-23BB-CFFCB1B52324}"/>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1AE87C5D-6DEC-6945-3D39-E68C36E0623C}"/>
              </a:ext>
            </a:extLst>
          </p:cNvPr>
          <p:cNvSpPr>
            <a:spLocks noGrp="1"/>
          </p:cNvSpPr>
          <p:nvPr>
            <p:ph type="dt" sz="half" idx="10"/>
          </p:nvPr>
        </p:nvSpPr>
        <p:spPr/>
        <p:txBody>
          <a:bodyPr rtlCol="0"/>
          <a:lstStyle/>
          <a:p>
            <a:pPr rtl="0"/>
            <a:r>
              <a:rPr lang="ro-RO" dirty="0"/>
              <a:t>26.11.2025</a:t>
            </a:r>
          </a:p>
        </p:txBody>
      </p:sp>
      <p:sp>
        <p:nvSpPr>
          <p:cNvPr id="8" name="Substituent număr diapozitiv 7">
            <a:extLst>
              <a:ext uri="{FF2B5EF4-FFF2-40B4-BE49-F238E27FC236}">
                <a16:creationId xmlns:a16="http://schemas.microsoft.com/office/drawing/2014/main" id="{AEEDFB31-D095-A314-09BF-3B862020041E}"/>
              </a:ext>
            </a:extLst>
          </p:cNvPr>
          <p:cNvSpPr>
            <a:spLocks noGrp="1"/>
          </p:cNvSpPr>
          <p:nvPr>
            <p:ph type="sldNum" sz="quarter" idx="12"/>
          </p:nvPr>
        </p:nvSpPr>
        <p:spPr/>
        <p:txBody>
          <a:bodyPr rtlCol="0"/>
          <a:lstStyle/>
          <a:p>
            <a:pPr rtl="0"/>
            <a:fld id="{8D581BC7-E183-40DB-AC97-C19EA4EB8894}" type="slidenum">
              <a:rPr lang="ro-RO" smtClean="0"/>
              <a:pPr rtl="0"/>
              <a:t>5</a:t>
            </a:fld>
            <a:endParaRPr lang="ro-RO" dirty="0"/>
          </a:p>
        </p:txBody>
      </p:sp>
      <p:sp>
        <p:nvSpPr>
          <p:cNvPr id="3" name="Substituent subsol 6">
            <a:extLst>
              <a:ext uri="{FF2B5EF4-FFF2-40B4-BE49-F238E27FC236}">
                <a16:creationId xmlns:a16="http://schemas.microsoft.com/office/drawing/2014/main" id="{DF156CEE-39C4-2795-B4FA-180E71D5325A}"/>
              </a:ext>
            </a:extLst>
          </p:cNvPr>
          <p:cNvSpPr>
            <a:spLocks noGrp="1"/>
          </p:cNvSpPr>
          <p:nvPr>
            <p:ph type="ftr" sz="quarter" idx="11"/>
          </p:nvPr>
        </p:nvSpPr>
        <p:spPr>
          <a:xfrm>
            <a:off x="1169961" y="5878720"/>
            <a:ext cx="2049894" cy="297307"/>
          </a:xfrm>
        </p:spPr>
        <p:txBody>
          <a:bodyPr rtlCol="0"/>
          <a:lstStyle/>
          <a:p>
            <a:pPr rtl="0"/>
            <a:r>
              <a:rPr lang="ro-RO" dirty="0"/>
              <a:t>Tipuri de </a:t>
            </a:r>
            <a:r>
              <a:rPr lang="ro-RO" dirty="0" err="1"/>
              <a:t>robineți</a:t>
            </a:r>
            <a:endParaRPr lang="ro-RO" dirty="0"/>
          </a:p>
        </p:txBody>
      </p:sp>
      <p:sp>
        <p:nvSpPr>
          <p:cNvPr id="11" name="CasetăText 10">
            <a:extLst>
              <a:ext uri="{FF2B5EF4-FFF2-40B4-BE49-F238E27FC236}">
                <a16:creationId xmlns:a16="http://schemas.microsoft.com/office/drawing/2014/main" id="{79870EA9-CEE0-AF44-5746-38262AA83332}"/>
              </a:ext>
            </a:extLst>
          </p:cNvPr>
          <p:cNvSpPr txBox="1"/>
          <p:nvPr/>
        </p:nvSpPr>
        <p:spPr>
          <a:xfrm>
            <a:off x="5056063" y="4760277"/>
            <a:ext cx="5465400" cy="369332"/>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3 </a:t>
            </a:r>
            <a:r>
              <a:rPr lang="pt-BR" b="1" dirty="0">
                <a:solidFill>
                  <a:schemeClr val="bg2"/>
                </a:solidFill>
                <a:ea typeface="Calibri" panose="020F0502020204030204" pitchFamily="34" charset="0"/>
                <a:cs typeface="Calibri" panose="020F0502020204030204" pitchFamily="34" charset="0"/>
              </a:rPr>
              <a:t>Robinet de trecere </a:t>
            </a:r>
            <a:r>
              <a:rPr lang="ro-RO" b="1" dirty="0">
                <a:solidFill>
                  <a:schemeClr val="bg2"/>
                </a:solidFill>
                <a:ea typeface="Calibri" panose="020F0502020204030204" pitchFamily="34" charset="0"/>
                <a:cs typeface="Calibri" panose="020F0502020204030204" pitchFamily="34" charset="0"/>
              </a:rPr>
              <a:t>cu bilă [</a:t>
            </a:r>
            <a:r>
              <a:rPr lang="ro-RO" b="1" dirty="0">
                <a:solidFill>
                  <a:schemeClr val="bg2"/>
                </a:solidFill>
                <a:ea typeface="Calibri" panose="020F0502020204030204" pitchFamily="34" charset="0"/>
                <a:cs typeface="Calibri" panose="020F0502020204030204" pitchFamily="34" charset="0"/>
                <a:hlinkClick r:id="rId3"/>
              </a:rPr>
              <a:t>ferro.ro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13" name="CasetăText 12">
            <a:extLst>
              <a:ext uri="{FF2B5EF4-FFF2-40B4-BE49-F238E27FC236}">
                <a16:creationId xmlns:a16="http://schemas.microsoft.com/office/drawing/2014/main" id="{D637D809-1525-19FD-D867-F5BD1244560C}"/>
              </a:ext>
            </a:extLst>
          </p:cNvPr>
          <p:cNvSpPr txBox="1"/>
          <p:nvPr/>
        </p:nvSpPr>
        <p:spPr>
          <a:xfrm>
            <a:off x="655296" y="311705"/>
            <a:ext cx="6099242" cy="369332"/>
          </a:xfrm>
          <a:prstGeom prst="rect">
            <a:avLst/>
          </a:prstGeom>
          <a:noFill/>
        </p:spPr>
        <p:txBody>
          <a:bodyPr wrap="square">
            <a:spAutoFit/>
          </a:bodyPr>
          <a:lstStyle/>
          <a:p>
            <a:r>
              <a:rPr lang="ro-RO" b="1" dirty="0">
                <a:solidFill>
                  <a:schemeClr val="bg2"/>
                </a:solidFill>
              </a:rPr>
              <a:t>II. Robinet de trecere cu obturator sferic</a:t>
            </a:r>
          </a:p>
        </p:txBody>
      </p:sp>
      <p:sp>
        <p:nvSpPr>
          <p:cNvPr id="17" name="CasetăText 16">
            <a:extLst>
              <a:ext uri="{FF2B5EF4-FFF2-40B4-BE49-F238E27FC236}">
                <a16:creationId xmlns:a16="http://schemas.microsoft.com/office/drawing/2014/main" id="{7C93CC58-82C5-9B17-495B-C4D5ACADC5ED}"/>
              </a:ext>
            </a:extLst>
          </p:cNvPr>
          <p:cNvSpPr txBox="1"/>
          <p:nvPr/>
        </p:nvSpPr>
        <p:spPr>
          <a:xfrm>
            <a:off x="634519" y="853518"/>
            <a:ext cx="3070398" cy="4524315"/>
          </a:xfrm>
          <a:prstGeom prst="rect">
            <a:avLst/>
          </a:prstGeom>
          <a:noFill/>
        </p:spPr>
        <p:txBody>
          <a:bodyPr wrap="square">
            <a:spAutoFit/>
          </a:bodyPr>
          <a:lstStyle/>
          <a:p>
            <a:pPr algn="l"/>
            <a:r>
              <a:rPr lang="ro-RO" sz="1800" b="1" i="0" u="sng" strike="noStrike" baseline="0" dirty="0">
                <a:solidFill>
                  <a:schemeClr val="tx2"/>
                </a:solidFill>
              </a:rPr>
              <a:t>Date tehnice:</a:t>
            </a:r>
          </a:p>
          <a:p>
            <a:pPr marL="285750" indent="-285750" algn="l">
              <a:buFont typeface="Arial" panose="020B0604020202020204" pitchFamily="34" charset="0"/>
              <a:buChar char="•"/>
            </a:pPr>
            <a:r>
              <a:rPr lang="ro-RO" sz="1800" b="0" i="0" u="none" strike="noStrike" baseline="0" dirty="0"/>
              <a:t>garanție 15 ani</a:t>
            </a:r>
          </a:p>
          <a:p>
            <a:pPr marL="285750" indent="-285750" algn="l">
              <a:buFont typeface="Arial" panose="020B0604020202020204" pitchFamily="34" charset="0"/>
              <a:buChar char="•"/>
            </a:pPr>
            <a:r>
              <a:rPr lang="ro-RO" sz="1800" b="0" i="0" u="none" strike="noStrike" baseline="0" dirty="0"/>
              <a:t>secțiune de trecere totală, interior-interior (FI-FI)</a:t>
            </a:r>
          </a:p>
          <a:p>
            <a:pPr marL="285750" indent="-285750" algn="l">
              <a:buFont typeface="Arial" panose="020B0604020202020204" pitchFamily="34" charset="0"/>
              <a:buChar char="•"/>
            </a:pPr>
            <a:r>
              <a:rPr lang="ro-RO" sz="1800" b="0" i="0" u="none" strike="noStrike" baseline="0" dirty="0"/>
              <a:t>presetupă și garnitură dublă</a:t>
            </a:r>
          </a:p>
          <a:p>
            <a:pPr marL="285750" indent="-285750" algn="l">
              <a:buFont typeface="Arial" panose="020B0604020202020204" pitchFamily="34" charset="0"/>
              <a:buChar char="•"/>
            </a:pPr>
            <a:r>
              <a:rPr lang="ro-RO" sz="1800" b="0" i="0" u="none" strike="noStrike" baseline="0" dirty="0"/>
              <a:t>mâner tip manetă din oțel</a:t>
            </a:r>
          </a:p>
          <a:p>
            <a:pPr marL="285750" indent="-285750" algn="l">
              <a:buFont typeface="Arial" panose="020B0604020202020204" pitchFamily="34" charset="0"/>
              <a:buChar char="•"/>
            </a:pPr>
            <a:r>
              <a:rPr lang="ro-RO" sz="1800" b="0" i="0" u="none" strike="noStrike" baseline="0" dirty="0"/>
              <a:t>material corp și sferă: alamă</a:t>
            </a:r>
          </a:p>
          <a:p>
            <a:pPr marL="285750" indent="-285750" algn="l">
              <a:buFont typeface="Arial" panose="020B0604020202020204" pitchFamily="34" charset="0"/>
              <a:buChar char="•"/>
            </a:pPr>
            <a:r>
              <a:rPr lang="ro-RO" sz="1800" b="0" i="0" u="none" strike="noStrike" baseline="0" dirty="0"/>
              <a:t>garnituri etanșare din PTFE</a:t>
            </a:r>
          </a:p>
          <a:p>
            <a:pPr marL="285750" indent="-285750" algn="l">
              <a:buFont typeface="Arial" panose="020B0604020202020204" pitchFamily="34" charset="0"/>
              <a:buChar char="•"/>
            </a:pPr>
            <a:r>
              <a:rPr lang="ro-RO" sz="1800" b="0" i="0" u="none" strike="noStrike" baseline="0" dirty="0"/>
              <a:t>presiune nominală: 40 bar (PN40)</a:t>
            </a:r>
          </a:p>
          <a:p>
            <a:pPr marL="285750" indent="-285750" algn="l">
              <a:buFont typeface="Arial" panose="020B0604020202020204" pitchFamily="34" charset="0"/>
              <a:buChar char="•"/>
            </a:pPr>
            <a:r>
              <a:rPr lang="ro-RO" sz="1800" b="0" i="0" u="none" strike="noStrike" baseline="0" dirty="0"/>
              <a:t>temperatură maximă de funcționare: 140°C</a:t>
            </a:r>
          </a:p>
          <a:p>
            <a:pPr marL="285750" indent="-285750" algn="l">
              <a:buFont typeface="Arial" panose="020B0604020202020204" pitchFamily="34" charset="0"/>
              <a:buChar char="•"/>
            </a:pPr>
            <a:r>
              <a:rPr lang="ro-RO" sz="1800" b="0" i="0" u="none" strike="noStrike" baseline="0" dirty="0"/>
              <a:t>agenți de lucru: apă, glicol 50%, aer comprimat</a:t>
            </a:r>
            <a:endParaRPr lang="ro-RO" dirty="0"/>
          </a:p>
        </p:txBody>
      </p:sp>
      <p:sp>
        <p:nvSpPr>
          <p:cNvPr id="2" name="CasetăText 1">
            <a:extLst>
              <a:ext uri="{FF2B5EF4-FFF2-40B4-BE49-F238E27FC236}">
                <a16:creationId xmlns:a16="http://schemas.microsoft.com/office/drawing/2014/main" id="{60B6D57A-7AC9-5FDC-5813-3AA2E6A6107D}"/>
              </a:ext>
            </a:extLst>
          </p:cNvPr>
          <p:cNvSpPr txBox="1"/>
          <p:nvPr/>
        </p:nvSpPr>
        <p:spPr>
          <a:xfrm>
            <a:off x="655295" y="5442409"/>
            <a:ext cx="10758061" cy="369332"/>
          </a:xfrm>
          <a:prstGeom prst="rect">
            <a:avLst/>
          </a:prstGeom>
          <a:noFill/>
        </p:spPr>
        <p:txBody>
          <a:bodyPr wrap="square">
            <a:spAutoFit/>
          </a:bodyPr>
          <a:lstStyle/>
          <a:p>
            <a:r>
              <a:rPr lang="ro-RO" b="1" dirty="0">
                <a:solidFill>
                  <a:schemeClr val="bg2"/>
                </a:solidFill>
              </a:rPr>
              <a:t>*Utilizare: </a:t>
            </a:r>
            <a:r>
              <a:rPr lang="ro-RO" b="1" u="sng" dirty="0">
                <a:solidFill>
                  <a:schemeClr val="bg2"/>
                </a:solidFill>
              </a:rPr>
              <a:t>pentru oprire rapidă</a:t>
            </a:r>
            <a:r>
              <a:rPr lang="ro-RO" b="1" dirty="0">
                <a:solidFill>
                  <a:schemeClr val="bg2"/>
                </a:solidFill>
              </a:rPr>
              <a:t> în instalații sanitare, de încălzire, climatizare sau aer comprimat</a:t>
            </a:r>
          </a:p>
        </p:txBody>
      </p:sp>
      <p:pic>
        <p:nvPicPr>
          <p:cNvPr id="5" name="Imagine 4">
            <a:extLst>
              <a:ext uri="{FF2B5EF4-FFF2-40B4-BE49-F238E27FC236}">
                <a16:creationId xmlns:a16="http://schemas.microsoft.com/office/drawing/2014/main" id="{31313D2D-711A-B180-36FD-759EBE9528E0}"/>
              </a:ext>
            </a:extLst>
          </p:cNvPr>
          <p:cNvPicPr>
            <a:picLocks noChangeAspect="1"/>
          </p:cNvPicPr>
          <p:nvPr/>
        </p:nvPicPr>
        <p:blipFill>
          <a:blip r:embed="rId5"/>
          <a:stretch>
            <a:fillRect/>
          </a:stretch>
        </p:blipFill>
        <p:spPr>
          <a:xfrm>
            <a:off x="3846629" y="1245973"/>
            <a:ext cx="7884268" cy="33579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6450305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C913B-8E30-AB78-0CF3-566A1C58D0E0}"/>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F8C31A6D-28F9-8951-79CE-05E2D30ACBB1}"/>
              </a:ext>
            </a:extLst>
          </p:cNvPr>
          <p:cNvSpPr>
            <a:spLocks noGrp="1"/>
          </p:cNvSpPr>
          <p:nvPr>
            <p:ph type="dt" sz="half" idx="10"/>
          </p:nvPr>
        </p:nvSpPr>
        <p:spPr/>
        <p:txBody>
          <a:bodyPr rtlCol="0"/>
          <a:lstStyle/>
          <a:p>
            <a:pPr rtl="0"/>
            <a:r>
              <a:rPr lang="ro-RO" dirty="0"/>
              <a:t>26.11.2025</a:t>
            </a:r>
          </a:p>
        </p:txBody>
      </p:sp>
      <p:sp>
        <p:nvSpPr>
          <p:cNvPr id="8" name="Substituent număr diapozitiv 7">
            <a:extLst>
              <a:ext uri="{FF2B5EF4-FFF2-40B4-BE49-F238E27FC236}">
                <a16:creationId xmlns:a16="http://schemas.microsoft.com/office/drawing/2014/main" id="{D21D29E7-A005-5A3D-C061-68B61E2C7C57}"/>
              </a:ext>
            </a:extLst>
          </p:cNvPr>
          <p:cNvSpPr>
            <a:spLocks noGrp="1"/>
          </p:cNvSpPr>
          <p:nvPr>
            <p:ph type="sldNum" sz="quarter" idx="12"/>
          </p:nvPr>
        </p:nvSpPr>
        <p:spPr/>
        <p:txBody>
          <a:bodyPr rtlCol="0"/>
          <a:lstStyle/>
          <a:p>
            <a:pPr rtl="0"/>
            <a:fld id="{8D581BC7-E183-40DB-AC97-C19EA4EB8894}" type="slidenum">
              <a:rPr lang="ro-RO" smtClean="0"/>
              <a:pPr rtl="0"/>
              <a:t>6</a:t>
            </a:fld>
            <a:endParaRPr lang="ro-RO" dirty="0"/>
          </a:p>
        </p:txBody>
      </p:sp>
      <p:sp>
        <p:nvSpPr>
          <p:cNvPr id="3" name="Substituent subsol 6">
            <a:extLst>
              <a:ext uri="{FF2B5EF4-FFF2-40B4-BE49-F238E27FC236}">
                <a16:creationId xmlns:a16="http://schemas.microsoft.com/office/drawing/2014/main" id="{48A81A31-F391-BAE0-B5DC-F89B45A5CD28}"/>
              </a:ext>
            </a:extLst>
          </p:cNvPr>
          <p:cNvSpPr>
            <a:spLocks noGrp="1"/>
          </p:cNvSpPr>
          <p:nvPr>
            <p:ph type="ftr" sz="quarter" idx="11"/>
          </p:nvPr>
        </p:nvSpPr>
        <p:spPr>
          <a:xfrm>
            <a:off x="1169961" y="5878720"/>
            <a:ext cx="2049894" cy="297307"/>
          </a:xfrm>
        </p:spPr>
        <p:txBody>
          <a:bodyPr rtlCol="0"/>
          <a:lstStyle/>
          <a:p>
            <a:pPr rtl="0"/>
            <a:r>
              <a:rPr lang="ro-RO" dirty="0"/>
              <a:t>Tipuri de </a:t>
            </a:r>
            <a:r>
              <a:rPr lang="ro-RO" dirty="0" err="1"/>
              <a:t>robineți</a:t>
            </a:r>
            <a:endParaRPr lang="ro-RO" dirty="0"/>
          </a:p>
        </p:txBody>
      </p:sp>
      <p:sp>
        <p:nvSpPr>
          <p:cNvPr id="11" name="CasetăText 10">
            <a:extLst>
              <a:ext uri="{FF2B5EF4-FFF2-40B4-BE49-F238E27FC236}">
                <a16:creationId xmlns:a16="http://schemas.microsoft.com/office/drawing/2014/main" id="{15A061C8-CFAF-F4BA-2959-27D6C4D362DE}"/>
              </a:ext>
            </a:extLst>
          </p:cNvPr>
          <p:cNvSpPr txBox="1"/>
          <p:nvPr/>
        </p:nvSpPr>
        <p:spPr>
          <a:xfrm>
            <a:off x="10518927" y="903482"/>
            <a:ext cx="1336964" cy="2031325"/>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5 </a:t>
            </a:r>
            <a:r>
              <a:rPr lang="pt-BR" b="1" dirty="0">
                <a:solidFill>
                  <a:schemeClr val="bg2"/>
                </a:solidFill>
                <a:ea typeface="Calibri" panose="020F0502020204030204" pitchFamily="34" charset="0"/>
                <a:cs typeface="Calibri" panose="020F0502020204030204" pitchFamily="34" charset="0"/>
              </a:rPr>
              <a:t>Robinet sfera 2 cai PVC-U cu actionare electrica </a:t>
            </a:r>
            <a:r>
              <a:rPr lang="ro-RO" b="1" dirty="0">
                <a:solidFill>
                  <a:schemeClr val="bg2"/>
                </a:solidFill>
                <a:ea typeface="Calibri" panose="020F0502020204030204" pitchFamily="34" charset="0"/>
                <a:cs typeface="Calibri" panose="020F0502020204030204" pitchFamily="34" charset="0"/>
              </a:rPr>
              <a:t>[</a:t>
            </a:r>
            <a:r>
              <a:rPr lang="ro-RO" b="1" dirty="0">
                <a:solidFill>
                  <a:schemeClr val="bg2"/>
                </a:solidFill>
                <a:ea typeface="Calibri" panose="020F0502020204030204" pitchFamily="34" charset="0"/>
                <a:cs typeface="Calibri" panose="020F0502020204030204" pitchFamily="34" charset="0"/>
                <a:hlinkClick r:id="rId3"/>
              </a:rPr>
              <a:t>primabt.ro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13" name="CasetăText 12">
            <a:extLst>
              <a:ext uri="{FF2B5EF4-FFF2-40B4-BE49-F238E27FC236}">
                <a16:creationId xmlns:a16="http://schemas.microsoft.com/office/drawing/2014/main" id="{878C75F9-31CC-64E0-CB3B-B4908EE98361}"/>
              </a:ext>
            </a:extLst>
          </p:cNvPr>
          <p:cNvSpPr txBox="1"/>
          <p:nvPr/>
        </p:nvSpPr>
        <p:spPr>
          <a:xfrm>
            <a:off x="655296" y="311705"/>
            <a:ext cx="6099242" cy="369332"/>
          </a:xfrm>
          <a:prstGeom prst="rect">
            <a:avLst/>
          </a:prstGeom>
          <a:noFill/>
        </p:spPr>
        <p:txBody>
          <a:bodyPr wrap="square">
            <a:spAutoFit/>
          </a:bodyPr>
          <a:lstStyle/>
          <a:p>
            <a:r>
              <a:rPr lang="ro-RO" b="1" dirty="0">
                <a:solidFill>
                  <a:schemeClr val="bg2"/>
                </a:solidFill>
              </a:rPr>
              <a:t>II. Robinet de trecere cu obturator sferic</a:t>
            </a:r>
          </a:p>
        </p:txBody>
      </p:sp>
      <p:pic>
        <p:nvPicPr>
          <p:cNvPr id="7" name="Imagine 6">
            <a:extLst>
              <a:ext uri="{FF2B5EF4-FFF2-40B4-BE49-F238E27FC236}">
                <a16:creationId xmlns:a16="http://schemas.microsoft.com/office/drawing/2014/main" id="{D7D18548-98B1-2A51-70CE-8B1DA946B1A2}"/>
              </a:ext>
            </a:extLst>
          </p:cNvPr>
          <p:cNvPicPr>
            <a:picLocks noChangeAspect="1"/>
          </p:cNvPicPr>
          <p:nvPr/>
        </p:nvPicPr>
        <p:blipFill>
          <a:blip r:embed="rId5"/>
          <a:stretch>
            <a:fillRect/>
          </a:stretch>
        </p:blipFill>
        <p:spPr>
          <a:xfrm>
            <a:off x="7414488" y="409290"/>
            <a:ext cx="3019710" cy="30197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Imagine 8">
            <a:extLst>
              <a:ext uri="{FF2B5EF4-FFF2-40B4-BE49-F238E27FC236}">
                <a16:creationId xmlns:a16="http://schemas.microsoft.com/office/drawing/2014/main" id="{845BF5C0-B3A6-DB74-2AF6-D66E723FF22A}"/>
              </a:ext>
            </a:extLst>
          </p:cNvPr>
          <p:cNvPicPr>
            <a:picLocks noChangeAspect="1"/>
          </p:cNvPicPr>
          <p:nvPr/>
        </p:nvPicPr>
        <p:blipFill>
          <a:blip r:embed="rId6"/>
          <a:stretch>
            <a:fillRect/>
          </a:stretch>
        </p:blipFill>
        <p:spPr>
          <a:xfrm>
            <a:off x="655296" y="2504729"/>
            <a:ext cx="6080772" cy="28110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CasetăText 9">
            <a:extLst>
              <a:ext uri="{FF2B5EF4-FFF2-40B4-BE49-F238E27FC236}">
                <a16:creationId xmlns:a16="http://schemas.microsoft.com/office/drawing/2014/main" id="{4360FD88-03A1-A664-887E-22F9E81728DA}"/>
              </a:ext>
            </a:extLst>
          </p:cNvPr>
          <p:cNvSpPr txBox="1"/>
          <p:nvPr/>
        </p:nvSpPr>
        <p:spPr>
          <a:xfrm>
            <a:off x="1978083" y="5412564"/>
            <a:ext cx="3416728" cy="369332"/>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4 </a:t>
            </a:r>
            <a:r>
              <a:rPr lang="pt-BR" b="1" dirty="0">
                <a:solidFill>
                  <a:schemeClr val="bg2"/>
                </a:solidFill>
                <a:ea typeface="Calibri" panose="020F0502020204030204" pitchFamily="34" charset="0"/>
                <a:cs typeface="Calibri" panose="020F0502020204030204" pitchFamily="34" charset="0"/>
              </a:rPr>
              <a:t>Robinet</a:t>
            </a:r>
            <a:r>
              <a:rPr lang="ro-RO" b="1" dirty="0">
                <a:solidFill>
                  <a:schemeClr val="bg2"/>
                </a:solidFill>
                <a:ea typeface="Calibri" panose="020F0502020204030204" pitchFamily="34" charset="0"/>
                <a:cs typeface="Calibri" panose="020F0502020204030204" pitchFamily="34" charset="0"/>
              </a:rPr>
              <a:t> colțar [</a:t>
            </a:r>
            <a:r>
              <a:rPr lang="ro-RO" b="1" dirty="0">
                <a:solidFill>
                  <a:schemeClr val="bg2"/>
                </a:solidFill>
                <a:ea typeface="Calibri" panose="020F0502020204030204" pitchFamily="34" charset="0"/>
                <a:cs typeface="Calibri" panose="020F0502020204030204" pitchFamily="34" charset="0"/>
                <a:hlinkClick r:id="rId7"/>
              </a:rPr>
              <a:t>ferro.ro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14" name="CasetăText 13">
            <a:extLst>
              <a:ext uri="{FF2B5EF4-FFF2-40B4-BE49-F238E27FC236}">
                <a16:creationId xmlns:a16="http://schemas.microsoft.com/office/drawing/2014/main" id="{FBDD2201-0736-0257-171F-0E6804686590}"/>
              </a:ext>
            </a:extLst>
          </p:cNvPr>
          <p:cNvSpPr txBox="1"/>
          <p:nvPr/>
        </p:nvSpPr>
        <p:spPr>
          <a:xfrm>
            <a:off x="655296" y="1207576"/>
            <a:ext cx="6099242" cy="1200329"/>
          </a:xfrm>
          <a:prstGeom prst="rect">
            <a:avLst/>
          </a:prstGeom>
          <a:noFill/>
        </p:spPr>
        <p:txBody>
          <a:bodyPr wrap="square">
            <a:spAutoFit/>
          </a:bodyPr>
          <a:lstStyle/>
          <a:p>
            <a:pPr algn="l">
              <a:buFont typeface="Arial" panose="020B0604020202020204" pitchFamily="34" charset="0"/>
              <a:buChar char="•"/>
            </a:pPr>
            <a:r>
              <a:rPr lang="ro-RO" b="0" i="0" dirty="0">
                <a:solidFill>
                  <a:schemeClr val="tx2"/>
                </a:solidFill>
                <a:effectLst/>
              </a:rPr>
              <a:t>presiune nominala: 1,0 </a:t>
            </a:r>
            <a:r>
              <a:rPr lang="ro-RO" b="0" i="0" dirty="0" err="1">
                <a:solidFill>
                  <a:schemeClr val="tx2"/>
                </a:solidFill>
                <a:effectLst/>
              </a:rPr>
              <a:t>MPa</a:t>
            </a:r>
            <a:r>
              <a:rPr lang="ro-RO" b="0" i="0" dirty="0">
                <a:solidFill>
                  <a:schemeClr val="tx2"/>
                </a:solidFill>
                <a:effectLst/>
              </a:rPr>
              <a:t> (10 bari)</a:t>
            </a:r>
          </a:p>
          <a:p>
            <a:pPr algn="l">
              <a:buFont typeface="Arial" panose="020B0604020202020204" pitchFamily="34" charset="0"/>
              <a:buChar char="•"/>
            </a:pPr>
            <a:r>
              <a:rPr lang="ro-RO" b="0" i="0" dirty="0">
                <a:solidFill>
                  <a:schemeClr val="tx2"/>
                </a:solidFill>
                <a:effectLst/>
              </a:rPr>
              <a:t>temperatura maxima de lucru: 100°C</a:t>
            </a:r>
          </a:p>
          <a:p>
            <a:pPr algn="l">
              <a:buFont typeface="Arial" panose="020B0604020202020204" pitchFamily="34" charset="0"/>
              <a:buChar char="•"/>
            </a:pPr>
            <a:r>
              <a:rPr lang="ro-RO" b="0" i="0" dirty="0" err="1">
                <a:solidFill>
                  <a:schemeClr val="tx2"/>
                </a:solidFill>
                <a:effectLst/>
              </a:rPr>
              <a:t>agenti</a:t>
            </a:r>
            <a:r>
              <a:rPr lang="ro-RO" b="0" i="0" dirty="0">
                <a:solidFill>
                  <a:schemeClr val="tx2"/>
                </a:solidFill>
                <a:effectLst/>
              </a:rPr>
              <a:t> de lucru: apa calda si rece (</a:t>
            </a:r>
            <a:r>
              <a:rPr lang="ro-RO" b="0" i="0" dirty="0" err="1">
                <a:solidFill>
                  <a:schemeClr val="tx2"/>
                </a:solidFill>
                <a:effectLst/>
              </a:rPr>
              <a:t>instalatii</a:t>
            </a:r>
            <a:r>
              <a:rPr lang="ro-RO" b="0" i="0" dirty="0">
                <a:solidFill>
                  <a:schemeClr val="tx2"/>
                </a:solidFill>
                <a:effectLst/>
              </a:rPr>
              <a:t> de apa si </a:t>
            </a:r>
            <a:r>
              <a:rPr lang="ro-RO" b="0" i="0" dirty="0" err="1">
                <a:solidFill>
                  <a:schemeClr val="tx2"/>
                </a:solidFill>
                <a:effectLst/>
              </a:rPr>
              <a:t>incalzire</a:t>
            </a:r>
            <a:r>
              <a:rPr lang="ro-RO" b="0" i="0" dirty="0">
                <a:solidFill>
                  <a:schemeClr val="tx2"/>
                </a:solidFill>
                <a:effectLst/>
              </a:rPr>
              <a:t> centrala)</a:t>
            </a:r>
          </a:p>
        </p:txBody>
      </p:sp>
      <p:sp>
        <p:nvSpPr>
          <p:cNvPr id="16" name="CasetăText 15">
            <a:extLst>
              <a:ext uri="{FF2B5EF4-FFF2-40B4-BE49-F238E27FC236}">
                <a16:creationId xmlns:a16="http://schemas.microsoft.com/office/drawing/2014/main" id="{EA6CA66F-1109-FCE9-BFF2-6F6BFCC331F7}"/>
              </a:ext>
            </a:extLst>
          </p:cNvPr>
          <p:cNvSpPr txBox="1"/>
          <p:nvPr/>
        </p:nvSpPr>
        <p:spPr>
          <a:xfrm>
            <a:off x="7089864" y="3537202"/>
            <a:ext cx="3668958" cy="2585323"/>
          </a:xfrm>
          <a:prstGeom prst="rect">
            <a:avLst/>
          </a:prstGeom>
          <a:noFill/>
        </p:spPr>
        <p:txBody>
          <a:bodyPr wrap="square">
            <a:spAutoFit/>
          </a:bodyPr>
          <a:lstStyle/>
          <a:p>
            <a:pPr algn="ctr">
              <a:spcBef>
                <a:spcPts val="750"/>
              </a:spcBef>
            </a:pPr>
            <a:r>
              <a:rPr lang="ro-RO" b="1" i="0" dirty="0">
                <a:effectLst/>
              </a:rPr>
              <a:t>Caracteristici tehnice:</a:t>
            </a:r>
          </a:p>
          <a:p>
            <a:pPr algn="ctr">
              <a:buFont typeface="Arial" panose="020B0604020202020204" pitchFamily="34" charset="0"/>
              <a:buChar char="•"/>
            </a:pPr>
            <a:r>
              <a:rPr lang="ro-RO" b="0" i="0" dirty="0">
                <a:effectLst/>
              </a:rPr>
              <a:t>material corp: PVC-U</a:t>
            </a:r>
          </a:p>
          <a:p>
            <a:pPr algn="ctr">
              <a:buFont typeface="Arial" panose="020B0604020202020204" pitchFamily="34" charset="0"/>
              <a:buChar char="•"/>
            </a:pPr>
            <a:r>
              <a:rPr lang="ro-RO" b="0" i="0" dirty="0">
                <a:effectLst/>
              </a:rPr>
              <a:t>material sfera: PVC-U</a:t>
            </a:r>
          </a:p>
          <a:p>
            <a:pPr algn="ctr">
              <a:buFont typeface="Arial" panose="020B0604020202020204" pitchFamily="34" charset="0"/>
              <a:buChar char="•"/>
            </a:pPr>
            <a:r>
              <a:rPr lang="ro-RO" b="0" i="0" dirty="0">
                <a:effectLst/>
              </a:rPr>
              <a:t>garnituri: EPDM / FKM</a:t>
            </a:r>
          </a:p>
          <a:p>
            <a:pPr algn="ctr">
              <a:buFont typeface="Arial" panose="020B0604020202020204" pitchFamily="34" charset="0"/>
              <a:buChar char="•"/>
            </a:pPr>
            <a:r>
              <a:rPr lang="ro-RO" b="0" i="0" dirty="0">
                <a:effectLst/>
              </a:rPr>
              <a:t>presiunea maxima: 16 bar</a:t>
            </a:r>
          </a:p>
          <a:p>
            <a:pPr algn="ctr">
              <a:buFont typeface="Arial" panose="020B0604020202020204" pitchFamily="34" charset="0"/>
              <a:buChar char="•"/>
            </a:pPr>
            <a:r>
              <a:rPr lang="ro-RO" b="0" i="0" dirty="0">
                <a:effectLst/>
              </a:rPr>
              <a:t>temperatura: 0°C / +60</a:t>
            </a:r>
            <a:r>
              <a:rPr lang="ro-RO" b="1" i="0" dirty="0">
                <a:effectLst/>
              </a:rPr>
              <a:t>º</a:t>
            </a:r>
            <a:r>
              <a:rPr lang="ro-RO" b="0" i="0" dirty="0">
                <a:effectLst/>
              </a:rPr>
              <a:t>C</a:t>
            </a:r>
          </a:p>
          <a:p>
            <a:pPr algn="ctr">
              <a:buFont typeface="Arial" panose="020B0604020202020204" pitchFamily="34" charset="0"/>
              <a:buChar char="•"/>
            </a:pPr>
            <a:r>
              <a:rPr lang="ro-RO" b="0" i="0" dirty="0">
                <a:effectLst/>
              </a:rPr>
              <a:t>conexiune capete prin lipire</a:t>
            </a:r>
          </a:p>
          <a:p>
            <a:pPr algn="ctr">
              <a:buFont typeface="Arial" panose="020B0604020202020204" pitchFamily="34" charset="0"/>
              <a:buChar char="•"/>
            </a:pPr>
            <a:r>
              <a:rPr lang="ro-RO" b="0" i="0" dirty="0">
                <a:effectLst/>
              </a:rPr>
              <a:t>tensiune: 230Vca, 24V CA, 24V CC</a:t>
            </a:r>
          </a:p>
          <a:p>
            <a:pPr algn="ctr">
              <a:buFont typeface="Arial" panose="020B0604020202020204" pitchFamily="34" charset="0"/>
              <a:buChar char="•"/>
            </a:pPr>
            <a:r>
              <a:rPr lang="ro-RO" b="0" i="0" dirty="0">
                <a:effectLst/>
              </a:rPr>
              <a:t>protecție IP67</a:t>
            </a:r>
          </a:p>
        </p:txBody>
      </p:sp>
      <p:sp>
        <p:nvSpPr>
          <p:cNvPr id="19" name="CasetăText 18">
            <a:extLst>
              <a:ext uri="{FF2B5EF4-FFF2-40B4-BE49-F238E27FC236}">
                <a16:creationId xmlns:a16="http://schemas.microsoft.com/office/drawing/2014/main" id="{614557CD-0082-8027-B931-39D8E63B3BB9}"/>
              </a:ext>
            </a:extLst>
          </p:cNvPr>
          <p:cNvSpPr txBox="1"/>
          <p:nvPr/>
        </p:nvSpPr>
        <p:spPr>
          <a:xfrm>
            <a:off x="636826" y="874685"/>
            <a:ext cx="6099242" cy="369332"/>
          </a:xfrm>
          <a:prstGeom prst="rect">
            <a:avLst/>
          </a:prstGeom>
          <a:noFill/>
        </p:spPr>
        <p:txBody>
          <a:bodyPr wrap="square">
            <a:spAutoFit/>
          </a:bodyPr>
          <a:lstStyle/>
          <a:p>
            <a:pPr algn="l">
              <a:spcBef>
                <a:spcPts val="750"/>
              </a:spcBef>
              <a:spcAft>
                <a:spcPts val="750"/>
              </a:spcAft>
            </a:pPr>
            <a:r>
              <a:rPr lang="ro-RO" b="1" i="0" dirty="0">
                <a:solidFill>
                  <a:schemeClr val="tx2"/>
                </a:solidFill>
                <a:effectLst/>
              </a:rPr>
              <a:t>Caracteristici tehnice</a:t>
            </a:r>
            <a:r>
              <a:rPr lang="ro-RO" b="0" i="0" dirty="0">
                <a:solidFill>
                  <a:schemeClr val="tx2"/>
                </a:solidFill>
                <a:effectLst/>
              </a:rPr>
              <a:t>:</a:t>
            </a:r>
          </a:p>
        </p:txBody>
      </p:sp>
    </p:spTree>
    <p:extLst>
      <p:ext uri="{BB962C8B-B14F-4D97-AF65-F5344CB8AC3E}">
        <p14:creationId xmlns:p14="http://schemas.microsoft.com/office/powerpoint/2010/main" val="387358796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B865-869A-167B-55D1-D7BEFAED532A}"/>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CEA1AAD1-3807-CA7F-40E1-490D7B590E5C}"/>
              </a:ext>
            </a:extLst>
          </p:cNvPr>
          <p:cNvSpPr>
            <a:spLocks noGrp="1"/>
          </p:cNvSpPr>
          <p:nvPr>
            <p:ph type="dt" sz="half" idx="10"/>
          </p:nvPr>
        </p:nvSpPr>
        <p:spPr/>
        <p:txBody>
          <a:bodyPr rtlCol="0"/>
          <a:lstStyle/>
          <a:p>
            <a:pPr rtl="0"/>
            <a:r>
              <a:rPr lang="ro-RO" dirty="0"/>
              <a:t>26.11.2025</a:t>
            </a:r>
          </a:p>
        </p:txBody>
      </p:sp>
      <p:sp>
        <p:nvSpPr>
          <p:cNvPr id="8" name="Substituent număr diapozitiv 7">
            <a:extLst>
              <a:ext uri="{FF2B5EF4-FFF2-40B4-BE49-F238E27FC236}">
                <a16:creationId xmlns:a16="http://schemas.microsoft.com/office/drawing/2014/main" id="{87EA8FA1-B6CF-E50D-0F19-A9B48B326B3A}"/>
              </a:ext>
            </a:extLst>
          </p:cNvPr>
          <p:cNvSpPr>
            <a:spLocks noGrp="1"/>
          </p:cNvSpPr>
          <p:nvPr>
            <p:ph type="sldNum" sz="quarter" idx="12"/>
          </p:nvPr>
        </p:nvSpPr>
        <p:spPr/>
        <p:txBody>
          <a:bodyPr rtlCol="0"/>
          <a:lstStyle/>
          <a:p>
            <a:pPr rtl="0"/>
            <a:fld id="{8D581BC7-E183-40DB-AC97-C19EA4EB8894}" type="slidenum">
              <a:rPr lang="ro-RO" smtClean="0"/>
              <a:pPr rtl="0"/>
              <a:t>7</a:t>
            </a:fld>
            <a:endParaRPr lang="ro-RO" dirty="0"/>
          </a:p>
        </p:txBody>
      </p:sp>
      <p:sp>
        <p:nvSpPr>
          <p:cNvPr id="3" name="Substituent subsol 6">
            <a:extLst>
              <a:ext uri="{FF2B5EF4-FFF2-40B4-BE49-F238E27FC236}">
                <a16:creationId xmlns:a16="http://schemas.microsoft.com/office/drawing/2014/main" id="{1DB48439-F2A0-AF6E-01E0-4EF9BE859445}"/>
              </a:ext>
            </a:extLst>
          </p:cNvPr>
          <p:cNvSpPr>
            <a:spLocks noGrp="1"/>
          </p:cNvSpPr>
          <p:nvPr>
            <p:ph type="ftr" sz="quarter" idx="11"/>
          </p:nvPr>
        </p:nvSpPr>
        <p:spPr>
          <a:xfrm>
            <a:off x="1169961" y="5878720"/>
            <a:ext cx="2049894" cy="297307"/>
          </a:xfrm>
        </p:spPr>
        <p:txBody>
          <a:bodyPr rtlCol="0"/>
          <a:lstStyle/>
          <a:p>
            <a:pPr rtl="0"/>
            <a:r>
              <a:rPr lang="ro-RO" dirty="0"/>
              <a:t>Mod de funcționare</a:t>
            </a:r>
          </a:p>
        </p:txBody>
      </p:sp>
      <p:pic>
        <p:nvPicPr>
          <p:cNvPr id="4" name="Media online 3" title="how the faucet  works">
            <a:hlinkClick r:id="" action="ppaction://media"/>
            <a:extLst>
              <a:ext uri="{FF2B5EF4-FFF2-40B4-BE49-F238E27FC236}">
                <a16:creationId xmlns:a16="http://schemas.microsoft.com/office/drawing/2014/main" id="{B5494BC3-876D-8645-0FC3-3262EDFEFEE3}"/>
              </a:ext>
            </a:extLst>
          </p:cNvPr>
          <p:cNvPicPr>
            <a:picLocks noRot="1" noChangeAspect="1"/>
          </p:cNvPicPr>
          <p:nvPr>
            <a:videoFile r:link="rId1"/>
          </p:nvPr>
        </p:nvPicPr>
        <p:blipFill>
          <a:blip r:embed="rId4"/>
          <a:stretch>
            <a:fillRect/>
          </a:stretch>
        </p:blipFill>
        <p:spPr>
          <a:xfrm>
            <a:off x="1511662" y="307336"/>
            <a:ext cx="9173656" cy="5179064"/>
          </a:xfrm>
          <a:prstGeom prst="rect">
            <a:avLst/>
          </a:prstGeom>
        </p:spPr>
      </p:pic>
      <p:sp>
        <p:nvSpPr>
          <p:cNvPr id="5" name="CasetăText 4">
            <a:extLst>
              <a:ext uri="{FF2B5EF4-FFF2-40B4-BE49-F238E27FC236}">
                <a16:creationId xmlns:a16="http://schemas.microsoft.com/office/drawing/2014/main" id="{23725244-5279-7A35-ECFD-75ED4EF527E8}"/>
              </a:ext>
            </a:extLst>
          </p:cNvPr>
          <p:cNvSpPr txBox="1"/>
          <p:nvPr/>
        </p:nvSpPr>
        <p:spPr>
          <a:xfrm>
            <a:off x="3259540" y="5524274"/>
            <a:ext cx="5672919"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1  Cum funcționează </a:t>
            </a:r>
            <a:r>
              <a:rPr lang="ro-RO" b="1" dirty="0" err="1">
                <a:solidFill>
                  <a:schemeClr val="bg2"/>
                </a:solidFill>
                <a:ea typeface="Calibri" panose="020F0502020204030204" pitchFamily="34" charset="0"/>
                <a:cs typeface="Calibri" panose="020F0502020204030204" pitchFamily="34" charset="0"/>
              </a:rPr>
              <a:t>robineții</a:t>
            </a:r>
            <a:r>
              <a:rPr lang="ro-RO" b="1" dirty="0">
                <a:solidFill>
                  <a:schemeClr val="bg2"/>
                </a:solidFill>
                <a:ea typeface="Calibri" panose="020F0502020204030204" pitchFamily="34" charset="0"/>
                <a:cs typeface="Calibri" panose="020F0502020204030204" pitchFamily="34" charset="0"/>
              </a:rPr>
              <a:t> cu ventil și cu bilă [</a:t>
            </a:r>
            <a:r>
              <a:rPr lang="ro-RO" b="1" dirty="0">
                <a:solidFill>
                  <a:schemeClr val="bg2"/>
                </a:solidFill>
                <a:ea typeface="Calibri" panose="020F0502020204030204" pitchFamily="34" charset="0"/>
                <a:cs typeface="Calibri" panose="020F0502020204030204" pitchFamily="34" charset="0"/>
                <a:hlinkClick r:id="rId5"/>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spTree>
    <p:extLst>
      <p:ext uri="{BB962C8B-B14F-4D97-AF65-F5344CB8AC3E}">
        <p14:creationId xmlns:p14="http://schemas.microsoft.com/office/powerpoint/2010/main" val="384498334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674C3-8C19-C246-0343-55296DA41022}"/>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15AAEB46-0FD0-D117-A79B-E9F1B66C89A2}"/>
              </a:ext>
            </a:extLst>
          </p:cNvPr>
          <p:cNvSpPr>
            <a:spLocks noGrp="1"/>
          </p:cNvSpPr>
          <p:nvPr>
            <p:ph type="dt" sz="half" idx="10"/>
          </p:nvPr>
        </p:nvSpPr>
        <p:spPr/>
        <p:txBody>
          <a:bodyPr rtlCol="0"/>
          <a:lstStyle/>
          <a:p>
            <a:pPr rtl="0"/>
            <a:r>
              <a:rPr lang="ro-RO" dirty="0"/>
              <a:t>26.11.2025</a:t>
            </a:r>
          </a:p>
        </p:txBody>
      </p:sp>
      <p:sp>
        <p:nvSpPr>
          <p:cNvPr id="8" name="Substituent număr diapozitiv 7">
            <a:extLst>
              <a:ext uri="{FF2B5EF4-FFF2-40B4-BE49-F238E27FC236}">
                <a16:creationId xmlns:a16="http://schemas.microsoft.com/office/drawing/2014/main" id="{1E5A1E11-2BF3-AA08-559D-5B8CE91D294A}"/>
              </a:ext>
            </a:extLst>
          </p:cNvPr>
          <p:cNvSpPr>
            <a:spLocks noGrp="1"/>
          </p:cNvSpPr>
          <p:nvPr>
            <p:ph type="sldNum" sz="quarter" idx="12"/>
          </p:nvPr>
        </p:nvSpPr>
        <p:spPr/>
        <p:txBody>
          <a:bodyPr rtlCol="0"/>
          <a:lstStyle/>
          <a:p>
            <a:pPr rtl="0"/>
            <a:fld id="{8D581BC7-E183-40DB-AC97-C19EA4EB8894}" type="slidenum">
              <a:rPr lang="ro-RO" smtClean="0"/>
              <a:pPr rtl="0"/>
              <a:t>8</a:t>
            </a:fld>
            <a:endParaRPr lang="ro-RO" dirty="0"/>
          </a:p>
        </p:txBody>
      </p:sp>
      <p:sp>
        <p:nvSpPr>
          <p:cNvPr id="3" name="Substituent subsol 6">
            <a:extLst>
              <a:ext uri="{FF2B5EF4-FFF2-40B4-BE49-F238E27FC236}">
                <a16:creationId xmlns:a16="http://schemas.microsoft.com/office/drawing/2014/main" id="{2BA529CF-42E1-AD66-EBB1-69CBBED43C60}"/>
              </a:ext>
            </a:extLst>
          </p:cNvPr>
          <p:cNvSpPr>
            <a:spLocks noGrp="1"/>
          </p:cNvSpPr>
          <p:nvPr>
            <p:ph type="ftr" sz="quarter" idx="11"/>
          </p:nvPr>
        </p:nvSpPr>
        <p:spPr>
          <a:xfrm>
            <a:off x="1169961" y="5878720"/>
            <a:ext cx="2049894" cy="297307"/>
          </a:xfrm>
        </p:spPr>
        <p:txBody>
          <a:bodyPr rtlCol="0"/>
          <a:lstStyle/>
          <a:p>
            <a:pPr rtl="0"/>
            <a:r>
              <a:rPr lang="ro-RO" dirty="0"/>
              <a:t>Tipuri de </a:t>
            </a:r>
            <a:r>
              <a:rPr lang="ro-RO" dirty="0" err="1"/>
              <a:t>robineți</a:t>
            </a:r>
            <a:endParaRPr lang="ro-RO" dirty="0"/>
          </a:p>
        </p:txBody>
      </p:sp>
      <p:sp>
        <p:nvSpPr>
          <p:cNvPr id="11" name="CasetăText 10">
            <a:extLst>
              <a:ext uri="{FF2B5EF4-FFF2-40B4-BE49-F238E27FC236}">
                <a16:creationId xmlns:a16="http://schemas.microsoft.com/office/drawing/2014/main" id="{1D284167-0818-61E6-45F9-00FF626D603A}"/>
              </a:ext>
            </a:extLst>
          </p:cNvPr>
          <p:cNvSpPr txBox="1"/>
          <p:nvPr/>
        </p:nvSpPr>
        <p:spPr>
          <a:xfrm>
            <a:off x="7715306" y="5435632"/>
            <a:ext cx="3103414"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6 Vană</a:t>
            </a:r>
            <a:r>
              <a:rPr lang="en-US" b="1" dirty="0">
                <a:solidFill>
                  <a:schemeClr val="bg2"/>
                </a:solidFill>
                <a:ea typeface="Calibri" panose="020F0502020204030204" pitchFamily="34" charset="0"/>
                <a:cs typeface="Calibri" panose="020F0502020204030204" pitchFamily="34" charset="0"/>
              </a:rPr>
              <a:t> cu glob din </a:t>
            </a:r>
            <a:r>
              <a:rPr lang="en-US" b="1" dirty="0" err="1">
                <a:solidFill>
                  <a:schemeClr val="bg2"/>
                </a:solidFill>
                <a:ea typeface="Calibri" panose="020F0502020204030204" pitchFamily="34" charset="0"/>
                <a:cs typeface="Calibri" panose="020F0502020204030204" pitchFamily="34" charset="0"/>
              </a:rPr>
              <a:t>oțel</a:t>
            </a:r>
            <a:r>
              <a:rPr lang="en-US" b="1" dirty="0">
                <a:solidFill>
                  <a:schemeClr val="bg2"/>
                </a:solidFill>
                <a:ea typeface="Calibri" panose="020F0502020204030204" pitchFamily="34" charset="0"/>
                <a:cs typeface="Calibri" panose="020F0502020204030204" pitchFamily="34" charset="0"/>
              </a:rPr>
              <a:t> </a:t>
            </a:r>
            <a:r>
              <a:rPr lang="en-US" b="1" dirty="0" err="1">
                <a:solidFill>
                  <a:schemeClr val="bg2"/>
                </a:solidFill>
                <a:ea typeface="Calibri" panose="020F0502020204030204" pitchFamily="34" charset="0"/>
                <a:cs typeface="Calibri" panose="020F0502020204030204" pitchFamily="34" charset="0"/>
              </a:rPr>
              <a:t>inoxidabil</a:t>
            </a:r>
            <a:r>
              <a:rPr lang="en-US" b="1" dirty="0">
                <a:solidFill>
                  <a:schemeClr val="bg2"/>
                </a:solidFill>
                <a:ea typeface="Calibri" panose="020F0502020204030204" pitchFamily="34" charset="0"/>
                <a:cs typeface="Calibri" panose="020F0502020204030204" pitchFamily="34" charset="0"/>
              </a:rPr>
              <a:t> </a:t>
            </a:r>
            <a:r>
              <a:rPr lang="ro-RO" b="1" dirty="0">
                <a:solidFill>
                  <a:schemeClr val="bg2"/>
                </a:solidFill>
                <a:ea typeface="Calibri" panose="020F0502020204030204" pitchFamily="34" charset="0"/>
                <a:cs typeface="Calibri" panose="020F0502020204030204" pitchFamily="34" charset="0"/>
              </a:rPr>
              <a:t>[</a:t>
            </a:r>
            <a:r>
              <a:rPr lang="ro-RO" b="1" dirty="0">
                <a:solidFill>
                  <a:schemeClr val="bg2"/>
                </a:solidFill>
                <a:ea typeface="Calibri" panose="020F0502020204030204" pitchFamily="34" charset="0"/>
                <a:cs typeface="Calibri" panose="020F0502020204030204" pitchFamily="34" charset="0"/>
                <a:hlinkClick r:id="rId3"/>
              </a:rPr>
              <a:t>ro.deki-valve.com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13" name="CasetăText 12">
            <a:extLst>
              <a:ext uri="{FF2B5EF4-FFF2-40B4-BE49-F238E27FC236}">
                <a16:creationId xmlns:a16="http://schemas.microsoft.com/office/drawing/2014/main" id="{3670BE86-F84D-EB6C-8542-B65F2425FA4E}"/>
              </a:ext>
            </a:extLst>
          </p:cNvPr>
          <p:cNvSpPr txBox="1"/>
          <p:nvPr/>
        </p:nvSpPr>
        <p:spPr>
          <a:xfrm>
            <a:off x="655296" y="311705"/>
            <a:ext cx="6099242" cy="369332"/>
          </a:xfrm>
          <a:prstGeom prst="rect">
            <a:avLst/>
          </a:prstGeom>
          <a:noFill/>
        </p:spPr>
        <p:txBody>
          <a:bodyPr wrap="square">
            <a:spAutoFit/>
          </a:bodyPr>
          <a:lstStyle/>
          <a:p>
            <a:r>
              <a:rPr lang="ro-RO" b="1" dirty="0">
                <a:solidFill>
                  <a:schemeClr val="bg2"/>
                </a:solidFill>
              </a:rPr>
              <a:t>II. Vane cu glob</a:t>
            </a:r>
          </a:p>
        </p:txBody>
      </p:sp>
      <p:pic>
        <p:nvPicPr>
          <p:cNvPr id="24" name="Imagine 23">
            <a:extLst>
              <a:ext uri="{FF2B5EF4-FFF2-40B4-BE49-F238E27FC236}">
                <a16:creationId xmlns:a16="http://schemas.microsoft.com/office/drawing/2014/main" id="{C333CC39-375E-5929-CA7C-F092D56D609C}"/>
              </a:ext>
            </a:extLst>
          </p:cNvPr>
          <p:cNvPicPr>
            <a:picLocks noChangeAspect="1"/>
          </p:cNvPicPr>
          <p:nvPr/>
        </p:nvPicPr>
        <p:blipFill>
          <a:blip r:embed="rId5"/>
          <a:srcRect t="10324"/>
          <a:stretch/>
        </p:blipFill>
        <p:spPr>
          <a:xfrm>
            <a:off x="7338749" y="680480"/>
            <a:ext cx="3856527" cy="46111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 name="CasetăText 25">
            <a:extLst>
              <a:ext uri="{FF2B5EF4-FFF2-40B4-BE49-F238E27FC236}">
                <a16:creationId xmlns:a16="http://schemas.microsoft.com/office/drawing/2014/main" id="{0D2ACA15-2B8A-717C-22D4-E933642F8651}"/>
              </a:ext>
            </a:extLst>
          </p:cNvPr>
          <p:cNvSpPr txBox="1"/>
          <p:nvPr/>
        </p:nvSpPr>
        <p:spPr>
          <a:xfrm>
            <a:off x="585631" y="973811"/>
            <a:ext cx="6165364" cy="3139321"/>
          </a:xfrm>
          <a:prstGeom prst="rect">
            <a:avLst/>
          </a:prstGeom>
          <a:noFill/>
        </p:spPr>
        <p:txBody>
          <a:bodyPr wrap="square">
            <a:spAutoFit/>
          </a:bodyPr>
          <a:lstStyle/>
          <a:p>
            <a:pPr marL="285750" indent="-285750" algn="just">
              <a:buFont typeface="Arial" panose="020B0604020202020204" pitchFamily="34" charset="0"/>
              <a:buChar char="•"/>
            </a:pPr>
            <a:r>
              <a:rPr lang="ro-RO" b="0" i="0" dirty="0">
                <a:effectLst/>
              </a:rPr>
              <a:t>Vana cu glob din oțel inoxidabil este un tip de vană mecanică utilizată pentru reglarea fluxului de fluid prin intermediul unui disc mobil. </a:t>
            </a:r>
          </a:p>
          <a:p>
            <a:pPr marL="285750" indent="-285750" algn="just">
              <a:buFont typeface="Arial" panose="020B0604020202020204" pitchFamily="34" charset="0"/>
              <a:buChar char="•"/>
            </a:pPr>
            <a:r>
              <a:rPr lang="ro-RO" b="0" i="0" dirty="0">
                <a:effectLst/>
              </a:rPr>
              <a:t>Vana își trage numele de la forma sa globulară, care este caracteristică construcției sale interne. </a:t>
            </a:r>
          </a:p>
          <a:p>
            <a:pPr marL="285750" indent="-285750" algn="just">
              <a:buFont typeface="Arial" panose="020B0604020202020204" pitchFamily="34" charset="0"/>
              <a:buChar char="•"/>
            </a:pPr>
            <a:r>
              <a:rPr lang="ro-RO" b="0" i="0" dirty="0">
                <a:effectLst/>
              </a:rPr>
              <a:t>În acest design, fluxul de fluid este direcționat printr-un deflector intern sau o obstrucție, care creează o cădere de presiune. </a:t>
            </a:r>
          </a:p>
          <a:p>
            <a:pPr marL="285750" indent="-285750" algn="just">
              <a:buFont typeface="Arial" panose="020B0604020202020204" pitchFamily="34" charset="0"/>
              <a:buChar char="•"/>
            </a:pPr>
            <a:r>
              <a:rPr lang="ro-RO" b="0" i="0" dirty="0">
                <a:effectLst/>
              </a:rPr>
              <a:t>Acest design este eficient pentru aplicațiile în care controlul precis al debitului este esențial, deoarece vana poate modula debitul de la complet deschis la complet închis.</a:t>
            </a:r>
            <a:endParaRPr lang="ro-RO" dirty="0"/>
          </a:p>
        </p:txBody>
      </p:sp>
      <p:sp>
        <p:nvSpPr>
          <p:cNvPr id="28" name="CasetăText 27">
            <a:extLst>
              <a:ext uri="{FF2B5EF4-FFF2-40B4-BE49-F238E27FC236}">
                <a16:creationId xmlns:a16="http://schemas.microsoft.com/office/drawing/2014/main" id="{0089175C-4387-F4B0-BC07-9A1324BBEE7F}"/>
              </a:ext>
            </a:extLst>
          </p:cNvPr>
          <p:cNvSpPr txBox="1"/>
          <p:nvPr/>
        </p:nvSpPr>
        <p:spPr>
          <a:xfrm>
            <a:off x="778643" y="4256794"/>
            <a:ext cx="5972352" cy="1477328"/>
          </a:xfrm>
          <a:prstGeom prst="rect">
            <a:avLst/>
          </a:prstGeom>
          <a:noFill/>
        </p:spPr>
        <p:txBody>
          <a:bodyPr wrap="square">
            <a:spAutoFit/>
          </a:bodyPr>
          <a:lstStyle/>
          <a:p>
            <a:r>
              <a:rPr lang="ro-RO" b="1" i="0" dirty="0">
                <a:solidFill>
                  <a:schemeClr val="tx2"/>
                </a:solidFill>
                <a:effectLst/>
              </a:rPr>
              <a:t>Avantaje:</a:t>
            </a:r>
          </a:p>
          <a:p>
            <a:r>
              <a:rPr lang="ro-RO" b="1" i="0" dirty="0">
                <a:solidFill>
                  <a:schemeClr val="tx2"/>
                </a:solidFill>
                <a:effectLst/>
              </a:rPr>
              <a:t>Rezistență la coroziune, Versatilitate</a:t>
            </a:r>
            <a:r>
              <a:rPr lang="ro-RO" b="1" dirty="0">
                <a:solidFill>
                  <a:schemeClr val="tx2"/>
                </a:solidFill>
              </a:rPr>
              <a:t>  (</a:t>
            </a:r>
            <a:r>
              <a:rPr lang="ro-RO" b="0" i="0" dirty="0">
                <a:solidFill>
                  <a:schemeClr val="tx2"/>
                </a:solidFill>
                <a:effectLst/>
              </a:rPr>
              <a:t>gamă largă de aplicații, inclusiv gaz, ulei, apă, abur și alte fluide), </a:t>
            </a:r>
            <a:r>
              <a:rPr lang="ro-RO" b="1" i="0" dirty="0">
                <a:solidFill>
                  <a:schemeClr val="tx2"/>
                </a:solidFill>
                <a:effectLst/>
              </a:rPr>
              <a:t>Capacitate bună de etanșare. Durabilitate, Gamă largă de temperatură, Control excelent</a:t>
            </a:r>
            <a:endParaRPr lang="ro-RO" dirty="0">
              <a:solidFill>
                <a:schemeClr val="tx2"/>
              </a:solidFill>
            </a:endParaRPr>
          </a:p>
        </p:txBody>
      </p:sp>
    </p:spTree>
    <p:extLst>
      <p:ext uri="{BB962C8B-B14F-4D97-AF65-F5344CB8AC3E}">
        <p14:creationId xmlns:p14="http://schemas.microsoft.com/office/powerpoint/2010/main" val="365080045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BDF96-9FFF-E56B-A9DF-76A78474D96D}"/>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FC75D92D-1A6D-F927-E0B6-09C47301F3C2}"/>
              </a:ext>
            </a:extLst>
          </p:cNvPr>
          <p:cNvSpPr>
            <a:spLocks noGrp="1"/>
          </p:cNvSpPr>
          <p:nvPr>
            <p:ph type="dt" sz="half" idx="10"/>
          </p:nvPr>
        </p:nvSpPr>
        <p:spPr/>
        <p:txBody>
          <a:bodyPr rtlCol="0"/>
          <a:lstStyle/>
          <a:p>
            <a:pPr rtl="0"/>
            <a:r>
              <a:rPr lang="ro-RO" dirty="0"/>
              <a:t>26.11.2025</a:t>
            </a:r>
          </a:p>
        </p:txBody>
      </p:sp>
      <p:sp>
        <p:nvSpPr>
          <p:cNvPr id="8" name="Substituent număr diapozitiv 7">
            <a:extLst>
              <a:ext uri="{FF2B5EF4-FFF2-40B4-BE49-F238E27FC236}">
                <a16:creationId xmlns:a16="http://schemas.microsoft.com/office/drawing/2014/main" id="{E851C487-440F-B5C3-DB97-C38FFC8BFF36}"/>
              </a:ext>
            </a:extLst>
          </p:cNvPr>
          <p:cNvSpPr>
            <a:spLocks noGrp="1"/>
          </p:cNvSpPr>
          <p:nvPr>
            <p:ph type="sldNum" sz="quarter" idx="12"/>
          </p:nvPr>
        </p:nvSpPr>
        <p:spPr/>
        <p:txBody>
          <a:bodyPr rtlCol="0"/>
          <a:lstStyle/>
          <a:p>
            <a:pPr rtl="0"/>
            <a:fld id="{8D581BC7-E183-40DB-AC97-C19EA4EB8894}" type="slidenum">
              <a:rPr lang="ro-RO" smtClean="0"/>
              <a:pPr rtl="0"/>
              <a:t>9</a:t>
            </a:fld>
            <a:endParaRPr lang="ro-RO" dirty="0"/>
          </a:p>
        </p:txBody>
      </p:sp>
      <p:sp>
        <p:nvSpPr>
          <p:cNvPr id="3" name="Substituent subsol 6">
            <a:extLst>
              <a:ext uri="{FF2B5EF4-FFF2-40B4-BE49-F238E27FC236}">
                <a16:creationId xmlns:a16="http://schemas.microsoft.com/office/drawing/2014/main" id="{7D56AB1E-8D4A-319F-541D-0187CF2CD948}"/>
              </a:ext>
            </a:extLst>
          </p:cNvPr>
          <p:cNvSpPr>
            <a:spLocks noGrp="1"/>
          </p:cNvSpPr>
          <p:nvPr>
            <p:ph type="ftr" sz="quarter" idx="11"/>
          </p:nvPr>
        </p:nvSpPr>
        <p:spPr>
          <a:xfrm>
            <a:off x="1169961" y="5878720"/>
            <a:ext cx="2049894" cy="297307"/>
          </a:xfrm>
        </p:spPr>
        <p:txBody>
          <a:bodyPr rtlCol="0"/>
          <a:lstStyle/>
          <a:p>
            <a:pPr rtl="0"/>
            <a:r>
              <a:rPr lang="ro-RO" dirty="0"/>
              <a:t>Tipuri de </a:t>
            </a:r>
            <a:r>
              <a:rPr lang="ro-RO" dirty="0" err="1"/>
              <a:t>robineți</a:t>
            </a:r>
            <a:endParaRPr lang="ro-RO" dirty="0"/>
          </a:p>
        </p:txBody>
      </p:sp>
      <p:sp>
        <p:nvSpPr>
          <p:cNvPr id="5" name="CasetăText 4">
            <a:extLst>
              <a:ext uri="{FF2B5EF4-FFF2-40B4-BE49-F238E27FC236}">
                <a16:creationId xmlns:a16="http://schemas.microsoft.com/office/drawing/2014/main" id="{3C83B491-3D74-025A-AC01-58B85609A17F}"/>
              </a:ext>
            </a:extLst>
          </p:cNvPr>
          <p:cNvSpPr txBox="1"/>
          <p:nvPr/>
        </p:nvSpPr>
        <p:spPr>
          <a:xfrm>
            <a:off x="3697285" y="5905132"/>
            <a:ext cx="5672919"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2  Cum funcționează vanele cu glob [</a:t>
            </a:r>
            <a:r>
              <a:rPr lang="ro-RO" b="1" dirty="0">
                <a:solidFill>
                  <a:schemeClr val="bg2"/>
                </a:solidFill>
                <a:ea typeface="Calibri" panose="020F0502020204030204" pitchFamily="34" charset="0"/>
                <a:cs typeface="Calibri" panose="020F0502020204030204" pitchFamily="34" charset="0"/>
                <a:hlinkClick r:id="rId4"/>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pic>
        <p:nvPicPr>
          <p:cNvPr id="2" name="Media online 1" title="How Globe Valves Work">
            <a:hlinkClick r:id="" action="ppaction://media"/>
            <a:extLst>
              <a:ext uri="{FF2B5EF4-FFF2-40B4-BE49-F238E27FC236}">
                <a16:creationId xmlns:a16="http://schemas.microsoft.com/office/drawing/2014/main" id="{BACF03AC-EE60-8F9A-11A6-0D619D8B39DC}"/>
              </a:ext>
            </a:extLst>
          </p:cNvPr>
          <p:cNvPicPr>
            <a:picLocks noRot="1" noChangeAspect="1"/>
          </p:cNvPicPr>
          <p:nvPr>
            <a:videoFile r:link="rId1"/>
          </p:nvPr>
        </p:nvPicPr>
        <p:blipFill>
          <a:blip r:embed="rId5"/>
          <a:stretch>
            <a:fillRect/>
          </a:stretch>
        </p:blipFill>
        <p:spPr>
          <a:xfrm>
            <a:off x="1429966" y="414349"/>
            <a:ext cx="9679021" cy="5464371"/>
          </a:xfrm>
          <a:prstGeom prst="rect">
            <a:avLst/>
          </a:prstGeom>
        </p:spPr>
      </p:pic>
    </p:spTree>
    <p:extLst>
      <p:ext uri="{BB962C8B-B14F-4D97-AF65-F5344CB8AC3E}">
        <p14:creationId xmlns:p14="http://schemas.microsoft.com/office/powerpoint/2010/main" val="300892561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Temă Offic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5055251_TF56488565" id="{99AE117C-5766-41E4-BBEA-BD27838E8496}" vid="{B43D1C15-DF83-40B2-8395-3FBA03A95F78}"/>
    </a:ext>
  </a:extLst>
</a:theme>
</file>

<file path=ppt/theme/theme2.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4DE2CC379442A4D8483D9D7B1BA3E35" ma:contentTypeVersion="3" ma:contentTypeDescription="Create a new document." ma:contentTypeScope="" ma:versionID="efbadc1e845542c3f471c9fc6745ae9c">
  <xsd:schema xmlns:xsd="http://www.w3.org/2001/XMLSchema" xmlns:xs="http://www.w3.org/2001/XMLSchema" xmlns:p="http://schemas.microsoft.com/office/2006/metadata/properties" xmlns:ns2="a1b380a0-b262-4a13-9203-497a21b8eee5" targetNamespace="http://schemas.microsoft.com/office/2006/metadata/properties" ma:root="true" ma:fieldsID="335cff0a66f7d2eed3ff4df6b121d909" ns2:_="">
    <xsd:import namespace="a1b380a0-b262-4a13-9203-497a21b8eee5"/>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b380a0-b262-4a13-9203-497a21b8ee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A1E8AE2-F99B-4B29-BEC8-E22FE93A9DAB}">
  <ds:schemaRefs>
    <ds:schemaRef ds:uri="http://schemas.microsoft.com/sharepoint/v3/contenttype/forms"/>
  </ds:schemaRefs>
</ds:datastoreItem>
</file>

<file path=customXml/itemProps2.xml><?xml version="1.0" encoding="utf-8"?>
<ds:datastoreItem xmlns:ds="http://schemas.openxmlformats.org/officeDocument/2006/customXml" ds:itemID="{2C8BF0DA-D63F-4F9F-8769-53CA6F522ACB}"/>
</file>

<file path=customXml/itemProps3.xml><?xml version="1.0" encoding="utf-8"?>
<ds:datastoreItem xmlns:ds="http://schemas.openxmlformats.org/officeDocument/2006/customXml" ds:itemID="{D20BDA4C-6E61-4788-973F-F9875CD96BA4}"/>
</file>

<file path=docProps/app.xml><?xml version="1.0" encoding="utf-8"?>
<Properties xmlns="http://schemas.openxmlformats.org/officeDocument/2006/extended-properties" xmlns:vt="http://schemas.openxmlformats.org/officeDocument/2006/docPropsVTypes">
  <Template>Prezentare futuristă</Template>
  <TotalTime>21027</TotalTime>
  <Words>2394</Words>
  <Application>Microsoft Office PowerPoint</Application>
  <PresentationFormat>Ecran lat</PresentationFormat>
  <Paragraphs>313</Paragraphs>
  <Slides>29</Slides>
  <Notes>28</Notes>
  <HiddenSlides>0</HiddenSlides>
  <MMClips>9</MMClips>
  <ScaleCrop>false</ScaleCrop>
  <HeadingPairs>
    <vt:vector size="6" baseType="variant">
      <vt:variant>
        <vt:lpstr>Fonturi utilizate</vt:lpstr>
      </vt:variant>
      <vt:variant>
        <vt:i4>5</vt:i4>
      </vt:variant>
      <vt:variant>
        <vt:lpstr>Temă</vt:lpstr>
      </vt:variant>
      <vt:variant>
        <vt:i4>1</vt:i4>
      </vt:variant>
      <vt:variant>
        <vt:lpstr>Titluri diapozitive</vt:lpstr>
      </vt:variant>
      <vt:variant>
        <vt:i4>29</vt:i4>
      </vt:variant>
    </vt:vector>
  </HeadingPairs>
  <TitlesOfParts>
    <vt:vector size="35" baseType="lpstr">
      <vt:lpstr>Arial</vt:lpstr>
      <vt:lpstr>Calibri</vt:lpstr>
      <vt:lpstr>Courier New</vt:lpstr>
      <vt:lpstr>Segoe UI Light</vt:lpstr>
      <vt:lpstr>Tahoma</vt:lpstr>
      <vt:lpstr>Temă Office</vt:lpstr>
      <vt:lpstr>ORGANE DE MAȘINI ȘI TEHNOLOGIE MECANICĂ PENTRU INSTALAȚII</vt:lpstr>
      <vt:lpstr>Organe pentru comanda circulației fluidelor</vt:lpstr>
      <vt:lpstr>Armături</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Vă mulțumesc  pentru atenția acordată!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ORGANE DE MAȘINI ȘI TEHNOLOGIE MECANICĂ PENTRU INSTALAȚII</dc:title>
  <dc:creator>Constantin Cilibiu</dc:creator>
  <cp:lastModifiedBy>Constantin Cilibiu</cp:lastModifiedBy>
  <cp:revision>318</cp:revision>
  <dcterms:created xsi:type="dcterms:W3CDTF">2024-09-29T10:19:39Z</dcterms:created>
  <dcterms:modified xsi:type="dcterms:W3CDTF">2025-11-25T22:13:51Z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b58b62f-6f94-46bd-8089-18e64b0a9abb_Enabled">
    <vt:lpwstr>true</vt:lpwstr>
  </property>
  <property fmtid="{D5CDD505-2E9C-101B-9397-08002B2CF9AE}" pid="3" name="MSIP_Label_5b58b62f-6f94-46bd-8089-18e64b0a9abb_SetDate">
    <vt:lpwstr>2024-09-29T10:21:23Z</vt:lpwstr>
  </property>
  <property fmtid="{D5CDD505-2E9C-101B-9397-08002B2CF9AE}" pid="4" name="MSIP_Label_5b58b62f-6f94-46bd-8089-18e64b0a9abb_Method">
    <vt:lpwstr>Standard</vt:lpwstr>
  </property>
  <property fmtid="{D5CDD505-2E9C-101B-9397-08002B2CF9AE}" pid="5" name="MSIP_Label_5b58b62f-6f94-46bd-8089-18e64b0a9abb_Name">
    <vt:lpwstr>defa4170-0d19-0005-0004-bc88714345d2</vt:lpwstr>
  </property>
  <property fmtid="{D5CDD505-2E9C-101B-9397-08002B2CF9AE}" pid="6" name="MSIP_Label_5b58b62f-6f94-46bd-8089-18e64b0a9abb_SiteId">
    <vt:lpwstr>a6eb79fa-c4a9-4cce-818d-b85274d15305</vt:lpwstr>
  </property>
  <property fmtid="{D5CDD505-2E9C-101B-9397-08002B2CF9AE}" pid="7" name="MSIP_Label_5b58b62f-6f94-46bd-8089-18e64b0a9abb_ActionId">
    <vt:lpwstr>35f8927b-c84f-4324-8e5c-3956ce67426c</vt:lpwstr>
  </property>
  <property fmtid="{D5CDD505-2E9C-101B-9397-08002B2CF9AE}" pid="8" name="MSIP_Label_5b58b62f-6f94-46bd-8089-18e64b0a9abb_ContentBits">
    <vt:lpwstr>0</vt:lpwstr>
  </property>
  <property fmtid="{D5CDD505-2E9C-101B-9397-08002B2CF9AE}" pid="9" name="ContentTypeId">
    <vt:lpwstr>0x010100E4DE2CC379442A4D8483D9D7B1BA3E35</vt:lpwstr>
  </property>
</Properties>
</file>